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70" r:id="rId2"/>
    <p:sldId id="272" r:id="rId3"/>
    <p:sldId id="273" r:id="rId4"/>
    <p:sldId id="274" r:id="rId5"/>
    <p:sldId id="275" r:id="rId6"/>
    <p:sldId id="276" r:id="rId7"/>
    <p:sldId id="277" r:id="rId8"/>
    <p:sldId id="278" r:id="rId9"/>
    <p:sldId id="279" r:id="rId10"/>
    <p:sldId id="280" r:id="rId11"/>
    <p:sldId id="281" r:id="rId12"/>
    <p:sldId id="282" r:id="rId13"/>
    <p:sldId id="283" r:id="rId14"/>
    <p:sldId id="284" r:id="rId15"/>
    <p:sldId id="285" r:id="rId16"/>
    <p:sldId id="286" r:id="rId17"/>
    <p:sldId id="287" r:id="rId18"/>
    <p:sldId id="288" r:id="rId19"/>
    <p:sldId id="289" r:id="rId20"/>
    <p:sldId id="290" r:id="rId21"/>
    <p:sldId id="291" r:id="rId22"/>
    <p:sldId id="292" r:id="rId23"/>
    <p:sldId id="293" r:id="rId24"/>
    <p:sldId id="294" r:id="rId25"/>
  </p:sldIdLst>
  <p:sldSz cx="9144000" cy="6858000" type="screen4x3"/>
  <p:notesSz cx="6735763" cy="9866313"/>
  <p:defaultTextStyle>
    <a:defPPr>
      <a:defRPr lang="sr-Latn-C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r-Cyrl-C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C6C6B5-B595-4F78-AA03-E4991B94F34E}" type="datetimeFigureOut">
              <a:rPr lang="sr-Cyrl-CS" smtClean="0"/>
              <a:pPr/>
              <a:t>7.6.2024.</a:t>
            </a:fld>
            <a:endParaRPr lang="sr-Cyrl-C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r-Cyrl-C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Cyrl-C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r-Cyrl-C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3301FA-524E-4E84-A22E-F01CB8BD4301}" type="slidenum">
              <a:rPr lang="sr-Cyrl-CS" smtClean="0"/>
              <a:pPr/>
              <a:t>‹#›</a:t>
            </a:fld>
            <a:endParaRPr lang="sr-Cyrl-C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l" rtl="0"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82916E7-B41E-4DC3-8F2C-2AC8DF056799}" type="slidenum">
              <a:rPr lang="en-US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62038"/>
            <a:ext cx="2057400" cy="57515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062038"/>
            <a:ext cx="6019800" cy="57515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8758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8758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0620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r-Latn-C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28758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/>
              <a:t>Click to edit Master text styles</a:t>
            </a:r>
          </a:p>
          <a:p>
            <a:pPr lvl="1"/>
            <a:r>
              <a:rPr lang="sr-Latn-CS"/>
              <a:t>Second level</a:t>
            </a:r>
          </a:p>
          <a:p>
            <a:pPr lvl="2"/>
            <a:r>
              <a:rPr lang="sr-Latn-CS"/>
              <a:t>Third level</a:t>
            </a:r>
          </a:p>
          <a:p>
            <a:pPr lvl="3"/>
            <a:r>
              <a:rPr lang="sr-Latn-CS"/>
              <a:t>Fourth level</a:t>
            </a:r>
          </a:p>
          <a:p>
            <a:pPr lvl="4"/>
            <a:r>
              <a:rPr lang="sr-Latn-CS"/>
              <a:t>Fifth level</a:t>
            </a:r>
          </a:p>
        </p:txBody>
      </p:sp>
      <p:pic>
        <p:nvPicPr>
          <p:cNvPr id="1028" name="Picture 8" descr="LOGO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000250" y="0"/>
            <a:ext cx="4857750" cy="116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3"/>
          <p:cNvSpPr>
            <a:spLocks noGrp="1"/>
          </p:cNvSpPr>
          <p:nvPr>
            <p:ph type="ctrTitle"/>
          </p:nvPr>
        </p:nvSpPr>
        <p:spPr>
          <a:xfrm>
            <a:off x="687388" y="2214563"/>
            <a:ext cx="7772400" cy="1470025"/>
          </a:xfrm>
        </p:spPr>
        <p:txBody>
          <a:bodyPr/>
          <a:lstStyle/>
          <a:p>
            <a:pPr rtl="0">
              <a:defRPr/>
            </a:pPr>
            <a:r>
              <a:rPr lang="sr-Cyrl-RS" b="1" dirty="0" err="1">
                <a:latin typeface="+mn-lt"/>
              </a:rPr>
              <a:t>Хемиотерапија</a:t>
            </a:r>
            <a:r>
              <a:rPr lang="sr-Cyrl-RS" b="1" dirty="0">
                <a:latin typeface="+mn-lt"/>
              </a:rPr>
              <a:t> - о</a:t>
            </a:r>
            <a:r>
              <a:rPr lang="sr-Cyrl-RS" b="1" dirty="0"/>
              <a:t>пшта нежељена дејства терапије</a:t>
            </a:r>
            <a:endParaRPr lang="en-US" b="1" dirty="0">
              <a:latin typeface="+mn-lt"/>
            </a:endParaRPr>
          </a:p>
        </p:txBody>
      </p:sp>
      <p:sp>
        <p:nvSpPr>
          <p:cNvPr id="2051" name="Subtitle 4"/>
          <p:cNvSpPr>
            <a:spLocks noGrp="1"/>
          </p:cNvSpPr>
          <p:nvPr>
            <p:ph type="subTitle" idx="1"/>
          </p:nvPr>
        </p:nvSpPr>
        <p:spPr>
          <a:xfrm>
            <a:off x="1285875" y="4077072"/>
            <a:ext cx="6572250" cy="857250"/>
          </a:xfrm>
        </p:spPr>
        <p:txBody>
          <a:bodyPr/>
          <a:lstStyle/>
          <a:p>
            <a:pPr rtl="0"/>
            <a:r>
              <a:rPr lang="ru-RU" sz="2400" dirty="0"/>
              <a:t>ИНТЕРПРОФЕСИОНАЛНО ОБРАЗОВАЊЕ</a:t>
            </a:r>
            <a:endParaRPr lang="en-US" sz="2400" dirty="0"/>
          </a:p>
          <a:p>
            <a:pPr rtl="0"/>
            <a:r>
              <a:rPr lang="en-US" sz="2400" dirty="0"/>
              <a:t>15. </a:t>
            </a:r>
            <a:r>
              <a:rPr lang="en-US" sz="2400" baseline="30000" dirty="0"/>
              <a:t> </a:t>
            </a:r>
            <a:r>
              <a:rPr lang="en-US" sz="2400" dirty="0" err="1"/>
              <a:t>Недеља</a:t>
            </a:r>
            <a:r>
              <a:rPr lang="en-US" sz="2400" dirty="0"/>
              <a:t> </a:t>
            </a:r>
            <a:r>
              <a:rPr lang="sr-Cyrl-RS" sz="2400" dirty="0"/>
              <a:t>наставе</a:t>
            </a:r>
            <a:endParaRPr lang="en-US" sz="2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sr-Latn-CS" b="1" dirty="0"/>
              <a:t>Циклофосфамид</a:t>
            </a:r>
            <a:endParaRPr lang="sr-Cyrl-C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5038"/>
            <a:ext cx="8229600" cy="4525962"/>
          </a:xfrm>
        </p:spPr>
        <p:txBody>
          <a:bodyPr/>
          <a:lstStyle/>
          <a:p>
            <a:pPr algn="just" rtl="0"/>
            <a:r>
              <a:rPr lang="sr-Latn-CS" sz="2200" b="1" dirty="0"/>
              <a:t>Превенција:</a:t>
            </a:r>
            <a:endParaRPr lang="sr-Latn-CS" sz="2200" dirty="0"/>
          </a:p>
          <a:p>
            <a:pPr lvl="1" algn="just" rtl="0"/>
            <a:r>
              <a:rPr lang="sr-Latn-CS" sz="2200" b="1" dirty="0"/>
              <a:t>Месна</a:t>
            </a:r>
            <a:r>
              <a:rPr lang="en-US" sz="2200" b="1" dirty="0"/>
              <a:t> (2-merkaptoetan </a:t>
            </a:r>
            <a:r>
              <a:rPr lang="en-US" sz="2200" b="1" dirty="0" err="1"/>
              <a:t>sulfonat</a:t>
            </a:r>
            <a:r>
              <a:rPr lang="en-US" sz="2200" b="1" dirty="0"/>
              <a:t> Na)</a:t>
            </a:r>
            <a:r>
              <a:rPr lang="sr-Latn-CS" sz="2200" b="1" dirty="0"/>
              <a:t>:</a:t>
            </a:r>
            <a:r>
              <a:rPr lang="sr-Cyrl-RS" sz="2200" b="1" dirty="0"/>
              <a:t> </a:t>
            </a:r>
            <a:r>
              <a:rPr lang="sr-Latn-CS" sz="2200" dirty="0"/>
              <a:t>Уропротективни агенс који се даје за спречавање хеморагичног циститиса.</a:t>
            </a:r>
          </a:p>
          <a:p>
            <a:pPr lvl="1" algn="just" rtl="0"/>
            <a:r>
              <a:rPr lang="sr-Latn-CS" sz="2200" b="1" dirty="0"/>
              <a:t>Хидратација:</a:t>
            </a:r>
            <a:r>
              <a:rPr lang="sr-Cyrl-RS" sz="2200" b="1" dirty="0"/>
              <a:t> </a:t>
            </a:r>
            <a:r>
              <a:rPr lang="sr-Latn-CS" sz="2200" dirty="0"/>
              <a:t>Адекватан унос течности за испирање бешике.</a:t>
            </a:r>
          </a:p>
          <a:p>
            <a:pPr lvl="1" algn="just" rtl="0"/>
            <a:r>
              <a:rPr lang="sr-Latn-CS" sz="2200" b="1" dirty="0"/>
              <a:t>Антиеметици:</a:t>
            </a:r>
            <a:r>
              <a:rPr lang="sr-Cyrl-RS" sz="2200" b="1" dirty="0"/>
              <a:t> </a:t>
            </a:r>
            <a:r>
              <a:rPr lang="sr-Latn-CS" sz="2200" dirty="0"/>
              <a:t>За управљање мучнином и повраћањем.</a:t>
            </a:r>
          </a:p>
          <a:p>
            <a:pPr algn="just" rtl="0"/>
            <a:r>
              <a:rPr lang="sr-Latn-CS" sz="2200" b="1" dirty="0"/>
              <a:t>Контраиндикације:</a:t>
            </a:r>
            <a:r>
              <a:rPr lang="sr-Cyrl-RS" sz="2200" b="1" dirty="0"/>
              <a:t> </a:t>
            </a:r>
            <a:r>
              <a:rPr lang="sr-Latn-CS" sz="2200" dirty="0"/>
              <a:t>Тешка супресија коштане сржи, активна инфекција.</a:t>
            </a:r>
          </a:p>
          <a:p>
            <a:pPr algn="just" rtl="0"/>
            <a:r>
              <a:rPr lang="sr-Latn-CS" sz="2200" b="1" dirty="0"/>
              <a:t>Интеракције:</a:t>
            </a:r>
            <a:r>
              <a:rPr lang="sr-Cyrl-RS" sz="2200" b="1" dirty="0"/>
              <a:t> </a:t>
            </a:r>
            <a:r>
              <a:rPr lang="sr-Latn-CS" sz="2200" dirty="0"/>
              <a:t>Имуносупресивни агенси, живе вакцине.</a:t>
            </a:r>
          </a:p>
          <a:p>
            <a:pPr algn="just" rtl="0"/>
            <a:endParaRPr lang="sr-Cyrl-C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sr-Latn-CS" b="1" dirty="0"/>
              <a:t>Метотрексат</a:t>
            </a:r>
            <a:endParaRPr lang="sr-Cyrl-C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0"/>
            <a:r>
              <a:rPr lang="sr-Latn-CS" sz="2400" b="1" dirty="0"/>
              <a:t>Механизам:</a:t>
            </a:r>
            <a:r>
              <a:rPr lang="en-US" sz="2400" b="1" dirty="0"/>
              <a:t> </a:t>
            </a:r>
            <a:r>
              <a:rPr lang="sr-Latn-CS" sz="2400" dirty="0"/>
              <a:t>Метотрексат инхибира дихидрофолат редуктазу, ензим укључен у синтезу нуклеотида. Ова инхибиција блокира синтезу ДНК, РНК и протеина, што доводи до смрти ћелије.</a:t>
            </a:r>
            <a:endParaRPr lang="en-US" sz="2400" dirty="0"/>
          </a:p>
          <a:p>
            <a:pPr algn="just" rtl="0"/>
            <a:endParaRPr lang="sr-Latn-CS" sz="2400" dirty="0"/>
          </a:p>
          <a:p>
            <a:pPr algn="just" rtl="0"/>
            <a:r>
              <a:rPr lang="sr-Latn-CS" sz="2400" b="1" dirty="0"/>
              <a:t>Индикације:</a:t>
            </a:r>
            <a:r>
              <a:rPr lang="en-US" sz="2400" b="1" dirty="0"/>
              <a:t> </a:t>
            </a:r>
            <a:r>
              <a:rPr lang="sr-Latn-CS" sz="2400" dirty="0"/>
              <a:t>Рак дојке, леукемија, остеосарком</a:t>
            </a:r>
            <a:r>
              <a:rPr lang="sr-Latn-CS" dirty="0"/>
              <a:t>.</a:t>
            </a:r>
          </a:p>
          <a:p>
            <a:pPr algn="just" rtl="0"/>
            <a:endParaRPr lang="sr-Cyrl-C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sr-Latn-CS" b="1" dirty="0"/>
              <a:t>Метотрексат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5038"/>
            <a:ext cx="8229600" cy="4525962"/>
          </a:xfrm>
        </p:spPr>
        <p:txBody>
          <a:bodyPr/>
          <a:lstStyle/>
          <a:p>
            <a:pPr algn="just" rtl="0"/>
            <a:r>
              <a:rPr lang="sr-Cyrl-RS" sz="2200" b="1" dirty="0"/>
              <a:t>Нежељана дејства</a:t>
            </a:r>
            <a:r>
              <a:rPr lang="sr-Latn-CS" sz="2200" b="1" dirty="0"/>
              <a:t>:</a:t>
            </a:r>
            <a:endParaRPr lang="sr-Latn-CS" sz="2200" dirty="0"/>
          </a:p>
          <a:p>
            <a:pPr lvl="1" algn="just" rtl="0"/>
            <a:r>
              <a:rPr lang="sr-Latn-CS" sz="2200" b="1" dirty="0"/>
              <a:t>мијелосупресија:</a:t>
            </a:r>
            <a:r>
              <a:rPr lang="en-US" sz="2200" b="1" dirty="0"/>
              <a:t> </a:t>
            </a:r>
            <a:r>
              <a:rPr lang="sr-Latn-CS" sz="2200" dirty="0"/>
              <a:t>Неутропенија, тромбоцитопенија и анемија.</a:t>
            </a:r>
          </a:p>
          <a:p>
            <a:pPr lvl="1" algn="just" rtl="0"/>
            <a:r>
              <a:rPr lang="sr-Latn-CS" sz="2200" b="1" dirty="0"/>
              <a:t>Гастроинтестинални:</a:t>
            </a:r>
            <a:r>
              <a:rPr lang="en-US" sz="2200" b="1" dirty="0"/>
              <a:t> </a:t>
            </a:r>
            <a:r>
              <a:rPr lang="sr-Latn-CS" sz="2200" dirty="0"/>
              <a:t>Мукозитис, стоматитис, мучнина, повраћање и дијареја.</a:t>
            </a:r>
          </a:p>
          <a:p>
            <a:pPr lvl="1" algn="just" rtl="0"/>
            <a:r>
              <a:rPr lang="sr-Latn-CS" sz="2200" b="1" dirty="0"/>
              <a:t>Хепатотоксичност:</a:t>
            </a:r>
            <a:r>
              <a:rPr lang="en-US" sz="2200" b="1" dirty="0"/>
              <a:t> </a:t>
            </a:r>
            <a:r>
              <a:rPr lang="sr-Latn-CS" sz="2200" dirty="0"/>
              <a:t>Оштећење јетре, повишени ензими јетре и фиброза уз дуготрајну употребу.</a:t>
            </a:r>
          </a:p>
          <a:p>
            <a:pPr lvl="1" algn="just" rtl="0"/>
            <a:r>
              <a:rPr lang="sr-Latn-CS" sz="2200" b="1" dirty="0"/>
              <a:t>Нефротоксичност:</a:t>
            </a:r>
            <a:r>
              <a:rPr lang="en-US" sz="2200" b="1" dirty="0"/>
              <a:t> </a:t>
            </a:r>
            <a:r>
              <a:rPr lang="sr-Latn-CS" sz="2200" dirty="0"/>
              <a:t>Дисфункција бубрега, посебно при високим дозама.</a:t>
            </a:r>
          </a:p>
          <a:p>
            <a:pPr lvl="1" algn="just" rtl="0"/>
            <a:r>
              <a:rPr lang="sr-Latn-CS" sz="2200" b="1" dirty="0"/>
              <a:t>плућна:</a:t>
            </a:r>
            <a:r>
              <a:rPr lang="en-US" sz="2200" b="1" dirty="0"/>
              <a:t> </a:t>
            </a:r>
            <a:r>
              <a:rPr lang="sr-Latn-CS" sz="2200" dirty="0"/>
              <a:t>Интерстицијски пнеумонитис, који може бити акутни или хронични.</a:t>
            </a:r>
          </a:p>
          <a:p>
            <a:pPr algn="just" rtl="0"/>
            <a:endParaRPr lang="sr-Cyrl-C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sr-Latn-CS" b="1" dirty="0"/>
              <a:t>Метотрексат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1110"/>
            <a:ext cx="8229600" cy="4525962"/>
          </a:xfrm>
        </p:spPr>
        <p:txBody>
          <a:bodyPr/>
          <a:lstStyle/>
          <a:p>
            <a:pPr algn="just" rtl="0"/>
            <a:r>
              <a:rPr lang="sr-Latn-CS" sz="2200" b="1" dirty="0"/>
              <a:t>Превенција:</a:t>
            </a:r>
            <a:endParaRPr lang="sr-Latn-CS" sz="2200" dirty="0"/>
          </a:p>
          <a:p>
            <a:pPr lvl="1" algn="just" rtl="0"/>
            <a:r>
              <a:rPr lang="sr-Latn-CS" sz="2200" b="1" dirty="0"/>
              <a:t>Примена леуковорина </a:t>
            </a:r>
            <a:r>
              <a:rPr lang="sr-Latn-CS" sz="2200" dirty="0"/>
              <a:t>(фолинске киселине) за смањење токсичности у нормалним ћелијама.</a:t>
            </a:r>
          </a:p>
          <a:p>
            <a:pPr lvl="1" algn="just" rtl="0"/>
            <a:r>
              <a:rPr lang="sr-Latn-CS" sz="2200" b="1" dirty="0"/>
              <a:t>Хидратација:</a:t>
            </a:r>
            <a:r>
              <a:rPr lang="en-US" sz="2200" b="1" dirty="0"/>
              <a:t> </a:t>
            </a:r>
            <a:r>
              <a:rPr lang="sr-Latn-CS" sz="2200" dirty="0"/>
              <a:t>За спречавање нефротоксичности.</a:t>
            </a:r>
          </a:p>
          <a:p>
            <a:pPr lvl="1" algn="just" rtl="0"/>
            <a:r>
              <a:rPr lang="sr-Latn-CS" sz="2200" b="1" dirty="0"/>
              <a:t>Редовно праћење:</a:t>
            </a:r>
            <a:r>
              <a:rPr lang="en-US" sz="2200" b="1" dirty="0"/>
              <a:t> </a:t>
            </a:r>
            <a:r>
              <a:rPr lang="sr-Latn-CS" sz="2200" dirty="0"/>
              <a:t>Тестови функције јетре и бубрега и рендгенски снимци грудног коша за плућне симптоме.</a:t>
            </a:r>
          </a:p>
          <a:p>
            <a:pPr algn="just" rtl="0"/>
            <a:r>
              <a:rPr lang="sr-Latn-CS" sz="2200" b="1" dirty="0"/>
              <a:t>Контраиндикације:</a:t>
            </a:r>
            <a:r>
              <a:rPr lang="en-US" sz="2200" b="1" dirty="0"/>
              <a:t> </a:t>
            </a:r>
            <a:r>
              <a:rPr lang="sr-Latn-CS" sz="2200" dirty="0"/>
              <a:t>Тешко оштећење бубрега или јетре, трудноћа.</a:t>
            </a:r>
          </a:p>
          <a:p>
            <a:pPr algn="just" rtl="0"/>
            <a:r>
              <a:rPr lang="sr-Latn-CS" sz="2200" b="1" dirty="0"/>
              <a:t>Интеракције:</a:t>
            </a:r>
            <a:r>
              <a:rPr lang="en-US" sz="2200" b="1" dirty="0"/>
              <a:t> </a:t>
            </a:r>
            <a:r>
              <a:rPr lang="sr-Latn-CS" sz="2200" dirty="0"/>
              <a:t>НСАИЛ, пеницилини, други нефротоксични лекови</a:t>
            </a:r>
            <a:r>
              <a:rPr lang="sr-Latn-CS" dirty="0"/>
              <a:t>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sr-Latn-CS" b="1" dirty="0"/>
              <a:t>5-флуороурацил (5-ФУ)</a:t>
            </a:r>
            <a:endParaRPr lang="sr-Cyrl-C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0"/>
            <a:r>
              <a:rPr lang="sr-Latn-CS" sz="2400" b="1" dirty="0"/>
              <a:t>Механизам:</a:t>
            </a:r>
            <a:r>
              <a:rPr lang="en-US" sz="2400" b="1" dirty="0"/>
              <a:t> </a:t>
            </a:r>
            <a:r>
              <a:rPr lang="sr-Latn-CS" sz="2400" dirty="0"/>
              <a:t>5-ФУ је аналог пиримидина који инхибира тимидилат синтазу, што доводи до недостатка тимидин трифосфата, који је неопходан за синтезу и поправку ДНК.</a:t>
            </a:r>
            <a:endParaRPr lang="en-US" sz="2400" dirty="0"/>
          </a:p>
          <a:p>
            <a:pPr algn="just" rtl="0"/>
            <a:endParaRPr lang="sr-Latn-CS" sz="2400" dirty="0"/>
          </a:p>
          <a:p>
            <a:pPr algn="just" rtl="0"/>
            <a:r>
              <a:rPr lang="sr-Latn-CS" sz="2400" b="1" dirty="0"/>
              <a:t>Индикације:</a:t>
            </a:r>
            <a:r>
              <a:rPr lang="en-US" sz="2400" b="1" dirty="0"/>
              <a:t> </a:t>
            </a:r>
            <a:r>
              <a:rPr lang="sr-Latn-CS" sz="2400" dirty="0"/>
              <a:t>Рак дебелог црева, рак дојке, рак желуца</a:t>
            </a:r>
            <a:r>
              <a:rPr lang="sr-Latn-CS" dirty="0"/>
              <a:t>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sr-Latn-CS" b="1" dirty="0"/>
              <a:t>5-флуороурацил (5-ФУ)</a:t>
            </a:r>
            <a:endParaRPr lang="sr-Cyrl-C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8588" y="2117042"/>
            <a:ext cx="8229600" cy="4525962"/>
          </a:xfrm>
        </p:spPr>
        <p:txBody>
          <a:bodyPr/>
          <a:lstStyle/>
          <a:p>
            <a:pPr algn="just" rtl="0"/>
            <a:r>
              <a:rPr lang="sr-Latn-CS" sz="2200" b="1" dirty="0"/>
              <a:t>Последице:</a:t>
            </a:r>
            <a:endParaRPr lang="sr-Latn-CS" sz="2200" dirty="0"/>
          </a:p>
          <a:p>
            <a:pPr lvl="1" algn="just" rtl="0"/>
            <a:r>
              <a:rPr lang="sr-Latn-CS" sz="2200" b="1" dirty="0"/>
              <a:t>мијелосупресија:</a:t>
            </a:r>
            <a:r>
              <a:rPr lang="en-US" sz="2200" b="1" dirty="0"/>
              <a:t> </a:t>
            </a:r>
            <a:r>
              <a:rPr lang="sr-Latn-CS" sz="2200" dirty="0"/>
              <a:t>Неутропенија, анемија, тромбоцитопенија.</a:t>
            </a:r>
          </a:p>
          <a:p>
            <a:pPr lvl="1" algn="just" rtl="0"/>
            <a:r>
              <a:rPr lang="sr-Latn-CS" sz="2200" b="1" dirty="0"/>
              <a:t>Гастроинтестинални:</a:t>
            </a:r>
            <a:r>
              <a:rPr lang="en-US" sz="2200" b="1" dirty="0"/>
              <a:t> </a:t>
            </a:r>
            <a:r>
              <a:rPr lang="sr-Latn-CS" sz="2200" dirty="0"/>
              <a:t>Мукозитис, дијареја, мучнина, повраћање.</a:t>
            </a:r>
          </a:p>
          <a:p>
            <a:pPr lvl="1" algn="just" rtl="0"/>
            <a:r>
              <a:rPr lang="sr-Latn-CS" sz="2200" b="1" dirty="0"/>
              <a:t>Дерматолошки:</a:t>
            </a:r>
            <a:r>
              <a:rPr lang="en-US" sz="2200" b="1" dirty="0"/>
              <a:t> </a:t>
            </a:r>
            <a:r>
              <a:rPr lang="sr-Latn-CS" sz="2200" dirty="0"/>
              <a:t>Синдром шака-стопало (палмарно-плантарна еритродисестезија), који укључује црвенило, оток и бол у длановима и табанима.</a:t>
            </a:r>
          </a:p>
          <a:p>
            <a:pPr lvl="1" algn="just" rtl="0"/>
            <a:r>
              <a:rPr lang="sr-Latn-CS" sz="2200" b="1" dirty="0"/>
              <a:t>Кардиотоксичност:</a:t>
            </a:r>
            <a:r>
              <a:rPr lang="en-US" sz="2200" b="1" dirty="0"/>
              <a:t> </a:t>
            </a:r>
            <a:r>
              <a:rPr lang="sr-Latn-CS" sz="2200" dirty="0"/>
              <a:t>Коронарни вазоспазам који доводи до болова у грудима, ау ретким случајевима и инфаркта миокарда.</a:t>
            </a:r>
          </a:p>
          <a:p>
            <a:pPr lvl="1" algn="just" rtl="0"/>
            <a:r>
              <a:rPr lang="sr-Latn-CS" sz="2200" b="1" dirty="0"/>
              <a:t>Неуротоксичност:</a:t>
            </a:r>
            <a:r>
              <a:rPr lang="en-US" sz="2200" b="1" dirty="0"/>
              <a:t> </a:t>
            </a:r>
            <a:r>
              <a:rPr lang="sr-Latn-CS" sz="2200" dirty="0"/>
              <a:t>Конфузија, церебеларна атаксија.</a:t>
            </a:r>
          </a:p>
          <a:p>
            <a:pPr algn="just" rtl="0"/>
            <a:endParaRPr lang="sr-Cyrl-C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sr-Latn-CS" b="1" dirty="0"/>
              <a:t>5-флуороурацил (5-ФУ)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0"/>
            <a:r>
              <a:rPr lang="en-US" sz="2200" b="1" dirty="0"/>
              <a:t>Превенција:</a:t>
            </a:r>
            <a:endParaRPr lang="en-US" sz="2200" dirty="0"/>
          </a:p>
          <a:p>
            <a:pPr lvl="1" algn="just" rtl="0"/>
            <a:r>
              <a:rPr lang="en-US" sz="2200" b="1" dirty="0"/>
              <a:t>Подешавање </a:t>
            </a:r>
            <a:r>
              <a:rPr lang="en-US" sz="2200" b="1" dirty="0" err="1"/>
              <a:t>дозе</a:t>
            </a:r>
            <a:r>
              <a:rPr lang="en-US" sz="2200" b="1" dirty="0"/>
              <a:t>: </a:t>
            </a:r>
            <a:r>
              <a:rPr lang="en-US" sz="2200" dirty="0" err="1"/>
              <a:t>На</a:t>
            </a:r>
            <a:r>
              <a:rPr lang="en-US" sz="2200" dirty="0"/>
              <a:t> основу толеранције пацијента и тежине нежељених ефеката.</a:t>
            </a:r>
          </a:p>
          <a:p>
            <a:pPr lvl="1" algn="just" rtl="0"/>
            <a:r>
              <a:rPr lang="en-US" sz="2200" b="1" dirty="0" err="1"/>
              <a:t>Неге</a:t>
            </a:r>
            <a:r>
              <a:rPr lang="en-US" sz="2200" b="1" dirty="0"/>
              <a:t>: </a:t>
            </a:r>
            <a:r>
              <a:rPr lang="en-US" sz="2200" dirty="0" err="1"/>
              <a:t>Локалне</a:t>
            </a:r>
            <a:r>
              <a:rPr lang="en-US" sz="2200" dirty="0"/>
              <a:t> креме за синдром </a:t>
            </a:r>
            <a:r>
              <a:rPr lang="en-US" sz="2200" dirty="0" err="1"/>
              <a:t>шака-стопало</a:t>
            </a:r>
            <a:r>
              <a:rPr lang="en-US" sz="2200" dirty="0"/>
              <a:t>, </a:t>
            </a:r>
            <a:r>
              <a:rPr lang="en-US" sz="2200" dirty="0" err="1"/>
              <a:t>антиеметициза</a:t>
            </a:r>
            <a:r>
              <a:rPr lang="en-US" sz="2200" dirty="0"/>
              <a:t> мучнину.</a:t>
            </a:r>
          </a:p>
          <a:p>
            <a:pPr lvl="1" algn="just" rtl="0"/>
            <a:endParaRPr lang="en-US" sz="2200" dirty="0"/>
          </a:p>
          <a:p>
            <a:pPr algn="just" rtl="0"/>
            <a:r>
              <a:rPr lang="en-US" sz="2200" b="1" dirty="0" err="1"/>
              <a:t>Контраиндикације</a:t>
            </a:r>
            <a:r>
              <a:rPr lang="en-US" sz="2200" b="1" dirty="0"/>
              <a:t>: </a:t>
            </a:r>
            <a:r>
              <a:rPr lang="en-US" sz="2200" dirty="0" err="1"/>
              <a:t>Тешка</a:t>
            </a:r>
            <a:r>
              <a:rPr lang="en-US" sz="2200" dirty="0"/>
              <a:t> супресија коштане сржи, тешке инфекције.</a:t>
            </a:r>
          </a:p>
          <a:p>
            <a:pPr algn="just" rtl="0"/>
            <a:r>
              <a:rPr lang="en-US" sz="2200" b="1" dirty="0"/>
              <a:t>Интеракције:</a:t>
            </a:r>
            <a:r>
              <a:rPr lang="en-US" sz="2200" dirty="0"/>
              <a:t> </a:t>
            </a:r>
            <a:r>
              <a:rPr lang="en-US" sz="2200" dirty="0" err="1"/>
              <a:t>Леуцоворин</a:t>
            </a:r>
            <a:r>
              <a:rPr lang="en-US" sz="2200" dirty="0"/>
              <a:t> (појачава ефекат), антикоагуланси</a:t>
            </a:r>
            <a:r>
              <a:rPr lang="en-US" dirty="0"/>
              <a:t>.</a:t>
            </a:r>
          </a:p>
          <a:p>
            <a:pPr algn="just" rtl="0"/>
            <a:endParaRPr lang="sr-Cyrl-C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sr-Latn-CS" b="1" dirty="0"/>
              <a:t>Винкристин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0"/>
            <a:r>
              <a:rPr lang="sr-Latn-CS" sz="2400" b="1" dirty="0"/>
              <a:t>Механизам:</a:t>
            </a:r>
            <a:r>
              <a:rPr lang="en-US" sz="2400" b="1" dirty="0"/>
              <a:t> </a:t>
            </a:r>
            <a:r>
              <a:rPr lang="sr-Latn-CS" sz="2400" dirty="0"/>
              <a:t>Винкристин се везује за тубулин, инхибирајући формирање микротубула, који су неопходни за формирање митотичког вретена током ћелијске деобе. Ово ремети митозу и доводи до смрти ћелије.</a:t>
            </a:r>
            <a:endParaRPr lang="en-US" sz="2400" dirty="0"/>
          </a:p>
          <a:p>
            <a:pPr algn="just" rtl="0"/>
            <a:endParaRPr lang="sr-Latn-CS" sz="2400" dirty="0"/>
          </a:p>
          <a:p>
            <a:pPr algn="just" rtl="0"/>
            <a:r>
              <a:rPr lang="sr-Latn-CS" sz="2400" b="1" dirty="0"/>
              <a:t>Индикације:</a:t>
            </a:r>
            <a:r>
              <a:rPr lang="en-US" sz="2400" b="1" dirty="0"/>
              <a:t> </a:t>
            </a:r>
            <a:r>
              <a:rPr lang="sr-Latn-CS" sz="2400" dirty="0"/>
              <a:t>Леукемија, лимфом, солидни тумори.</a:t>
            </a:r>
          </a:p>
          <a:p>
            <a:pPr algn="just" rtl="0"/>
            <a:endParaRPr lang="sr-Cyrl-C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sr-Latn-CS" b="1" dirty="0"/>
              <a:t>Винкристин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525962"/>
          </a:xfrm>
        </p:spPr>
        <p:txBody>
          <a:bodyPr/>
          <a:lstStyle/>
          <a:p>
            <a:pPr algn="just" rtl="0"/>
            <a:r>
              <a:rPr lang="sr-Cyrl-RS" sz="2200" b="1" dirty="0"/>
              <a:t>Нежељена дејства</a:t>
            </a:r>
            <a:r>
              <a:rPr lang="sr-Latn-CS" sz="2200" b="1" dirty="0"/>
              <a:t>:</a:t>
            </a:r>
            <a:endParaRPr lang="sr-Latn-CS" sz="2200" dirty="0"/>
          </a:p>
          <a:p>
            <a:pPr lvl="1" algn="just" rtl="0"/>
            <a:r>
              <a:rPr lang="sr-Latn-CS" sz="2200" b="1" dirty="0"/>
              <a:t>Неуротоксичност:</a:t>
            </a:r>
            <a:r>
              <a:rPr lang="en-US" sz="2200" b="1" dirty="0"/>
              <a:t> </a:t>
            </a:r>
            <a:r>
              <a:rPr lang="sr-Latn-CS" sz="2200" dirty="0"/>
              <a:t>Периферна неуропатија, укључујући губитак сензора, парестезије и моторичку слабост. Могући су и бол у вилици и парализа гласних жица.</a:t>
            </a:r>
          </a:p>
          <a:p>
            <a:pPr lvl="1" algn="just" rtl="0"/>
            <a:r>
              <a:rPr lang="sr-Latn-CS" sz="2200" b="1" dirty="0"/>
              <a:t>Гастроинтестинални:</a:t>
            </a:r>
            <a:r>
              <a:rPr lang="en-US" sz="2200" b="1" dirty="0"/>
              <a:t> </a:t>
            </a:r>
            <a:r>
              <a:rPr lang="sr-Latn-CS" sz="2200" dirty="0"/>
              <a:t>Затвор и паралитички илеус.</a:t>
            </a:r>
          </a:p>
          <a:p>
            <a:pPr lvl="1" algn="just" rtl="0"/>
            <a:r>
              <a:rPr lang="sr-Latn-CS" sz="2200" b="1" dirty="0"/>
              <a:t>мијелосупресија:</a:t>
            </a:r>
            <a:r>
              <a:rPr lang="en-US" sz="2200" b="1" dirty="0"/>
              <a:t> </a:t>
            </a:r>
            <a:r>
              <a:rPr lang="sr-Cyrl-RS" sz="2200" dirty="0"/>
              <a:t>Мање изражена него код </a:t>
            </a:r>
            <a:r>
              <a:rPr lang="sr-Latn-CS" sz="2200" dirty="0"/>
              <a:t>других цитостатика.</a:t>
            </a:r>
          </a:p>
          <a:p>
            <a:pPr lvl="1" algn="just" rtl="0"/>
            <a:r>
              <a:rPr lang="sr-Latn-CS" sz="2200" b="1" dirty="0"/>
              <a:t>Дерматолошки:</a:t>
            </a:r>
            <a:r>
              <a:rPr lang="sr-Cyrl-RS" sz="2200" b="1" dirty="0"/>
              <a:t> </a:t>
            </a:r>
            <a:r>
              <a:rPr lang="sr-Latn-CS" sz="2200" dirty="0"/>
              <a:t>Алопеција.</a:t>
            </a:r>
          </a:p>
          <a:p>
            <a:pPr lvl="1" algn="just" rtl="0"/>
            <a:r>
              <a:rPr lang="sr-Latn-CS" sz="2200" b="1" dirty="0"/>
              <a:t>СИАДХ:</a:t>
            </a:r>
            <a:r>
              <a:rPr lang="sr-Cyrl-RS" sz="2200" b="1" dirty="0"/>
              <a:t> </a:t>
            </a:r>
            <a:r>
              <a:rPr lang="sr-Latn-CS" sz="2200" dirty="0"/>
              <a:t>Синдром неодговарајућег лучења антидиуретичког хормона</a:t>
            </a:r>
            <a:r>
              <a:rPr lang="sr-Cyrl-RS" sz="2200" dirty="0"/>
              <a:t> (</a:t>
            </a:r>
            <a:r>
              <a:rPr lang="en-US" sz="2200" dirty="0"/>
              <a:t>SIADH</a:t>
            </a:r>
            <a:r>
              <a:rPr lang="sr-Cyrl-RS" sz="2200" dirty="0"/>
              <a:t>)</a:t>
            </a:r>
            <a:r>
              <a:rPr lang="sr-Latn-CS" sz="2200" dirty="0"/>
              <a:t>, што доводи до хипонатремије.</a:t>
            </a:r>
          </a:p>
          <a:p>
            <a:pPr algn="just" rtl="0"/>
            <a:endParaRPr lang="sr-Cyrl-C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sr-Latn-CS" b="1" dirty="0"/>
              <a:t>Винкристин</a:t>
            </a:r>
            <a:endParaRPr lang="sr-Cyrl-C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5038"/>
            <a:ext cx="8229600" cy="4525962"/>
          </a:xfrm>
        </p:spPr>
        <p:txBody>
          <a:bodyPr/>
          <a:lstStyle/>
          <a:p>
            <a:pPr algn="just" rtl="0"/>
            <a:r>
              <a:rPr lang="en-US" b="1" dirty="0"/>
              <a:t>Превенција:</a:t>
            </a:r>
            <a:endParaRPr lang="en-US" dirty="0"/>
          </a:p>
          <a:p>
            <a:pPr lvl="1" algn="just" rtl="0"/>
            <a:r>
              <a:rPr lang="en-US" b="1" dirty="0"/>
              <a:t>Подешавање </a:t>
            </a:r>
            <a:r>
              <a:rPr lang="en-US" b="1" dirty="0" err="1"/>
              <a:t>дозе</a:t>
            </a:r>
            <a:r>
              <a:rPr lang="en-US" b="1" dirty="0"/>
              <a:t>:</a:t>
            </a:r>
            <a:r>
              <a:rPr lang="sr-Cyrl-RS" b="1" dirty="0"/>
              <a:t> </a:t>
            </a:r>
            <a:r>
              <a:rPr lang="en-US" dirty="0" err="1"/>
              <a:t>На</a:t>
            </a:r>
            <a:r>
              <a:rPr lang="en-US" dirty="0"/>
              <a:t> основу тежине неуротоксичности.</a:t>
            </a:r>
          </a:p>
          <a:p>
            <a:pPr lvl="1" algn="just" rtl="0"/>
            <a:r>
              <a:rPr lang="en-US" b="1" dirty="0" err="1"/>
              <a:t>Лаксативи</a:t>
            </a:r>
            <a:r>
              <a:rPr lang="en-US" b="1" dirty="0"/>
              <a:t>:</a:t>
            </a:r>
            <a:r>
              <a:rPr lang="sr-Cyrl-RS" b="1" dirty="0"/>
              <a:t> </a:t>
            </a:r>
            <a:r>
              <a:rPr lang="en-US" dirty="0" err="1"/>
              <a:t>За</a:t>
            </a:r>
            <a:r>
              <a:rPr lang="en-US" dirty="0"/>
              <a:t> управљање опстипацијом.</a:t>
            </a:r>
          </a:p>
          <a:p>
            <a:pPr algn="just" rtl="0"/>
            <a:r>
              <a:rPr lang="en-US" b="1" dirty="0" err="1"/>
              <a:t>Контраиндикације</a:t>
            </a:r>
            <a:r>
              <a:rPr lang="en-US" b="1" dirty="0"/>
              <a:t>:</a:t>
            </a:r>
            <a:r>
              <a:rPr lang="en-US" dirty="0"/>
              <a:t> тешка неуропатија.</a:t>
            </a:r>
          </a:p>
          <a:p>
            <a:pPr algn="just" rtl="0"/>
            <a:r>
              <a:rPr lang="en-US" b="1" dirty="0" err="1"/>
              <a:t>Интеракције</a:t>
            </a:r>
            <a:r>
              <a:rPr lang="en-US" b="1" dirty="0"/>
              <a:t>:</a:t>
            </a:r>
            <a:r>
              <a:rPr lang="sr-Cyrl-RS" b="1" dirty="0"/>
              <a:t> </a:t>
            </a:r>
          </a:p>
          <a:p>
            <a:pPr marL="0" indent="0" algn="just" rtl="0">
              <a:buNone/>
            </a:pPr>
            <a:r>
              <a:rPr lang="sr-Cyrl-RS" b="1" dirty="0"/>
              <a:t>	</a:t>
            </a:r>
            <a:r>
              <a:rPr lang="sr-Latn-RS" dirty="0"/>
              <a:t>CIP</a:t>
            </a:r>
            <a:r>
              <a:rPr lang="en-US" dirty="0"/>
              <a:t>3А4 инхибитори/индуктори</a:t>
            </a:r>
          </a:p>
          <a:p>
            <a:pPr algn="just" rtl="0"/>
            <a:endParaRPr lang="sr-Cyrl-C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2038"/>
            <a:ext cx="8229600" cy="782786"/>
          </a:xfrm>
        </p:spPr>
        <p:txBody>
          <a:bodyPr/>
          <a:lstStyle/>
          <a:p>
            <a:pPr algn="l" rtl="0"/>
            <a:r>
              <a:rPr lang="sr-Latn-CS" b="1" dirty="0"/>
              <a:t>Цисплатин</a:t>
            </a:r>
            <a:r>
              <a:rPr lang="sr-Cyrl-RS" b="1" dirty="0"/>
              <a:t>а</a:t>
            </a:r>
            <a:endParaRPr lang="sr-Cyrl-C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7588"/>
            <a:ext cx="8229600" cy="4165748"/>
          </a:xfrm>
        </p:spPr>
        <p:txBody>
          <a:bodyPr/>
          <a:lstStyle/>
          <a:p>
            <a:pPr algn="just" rtl="0"/>
            <a:r>
              <a:rPr lang="en-US" sz="2400" b="1" dirty="0"/>
              <a:t>Механизам:</a:t>
            </a:r>
            <a:r>
              <a:rPr lang="en-US" sz="2400" dirty="0"/>
              <a:t> </a:t>
            </a:r>
            <a:r>
              <a:rPr lang="en-US" sz="2400" dirty="0" err="1"/>
              <a:t>Цисплатин</a:t>
            </a:r>
            <a:r>
              <a:rPr lang="sr-Cyrl-RS" sz="2400" dirty="0"/>
              <a:t>а </a:t>
            </a:r>
            <a:r>
              <a:rPr lang="en-US" sz="2400" dirty="0" err="1"/>
              <a:t>омета</a:t>
            </a:r>
            <a:r>
              <a:rPr lang="en-US" sz="2400" dirty="0"/>
              <a:t> репликацију и транскрипцију ДНК, што доводи до апоптозе (програмиране ћелијске </a:t>
            </a:r>
            <a:r>
              <a:rPr lang="en-US" sz="2400" dirty="0" err="1"/>
              <a:t>смрти</a:t>
            </a:r>
            <a:r>
              <a:rPr lang="en-US" sz="2400" dirty="0"/>
              <a:t>)</a:t>
            </a:r>
            <a:r>
              <a:rPr lang="sr-Cyrl-RS" sz="2400" dirty="0"/>
              <a:t> туморских ћелија</a:t>
            </a:r>
            <a:r>
              <a:rPr lang="en-US" sz="2400" dirty="0"/>
              <a:t>. Пре </a:t>
            </a:r>
            <a:r>
              <a:rPr lang="en-US" sz="2400" dirty="0" err="1"/>
              <a:t>свега</a:t>
            </a:r>
            <a:r>
              <a:rPr lang="en-US" sz="2400" dirty="0"/>
              <a:t> </a:t>
            </a:r>
            <a:r>
              <a:rPr lang="sr-Cyrl-RS" sz="2400" dirty="0"/>
              <a:t>делује на</a:t>
            </a:r>
            <a:r>
              <a:rPr lang="en-US" sz="2400" dirty="0"/>
              <a:t> ћелије које се брзо </a:t>
            </a:r>
            <a:r>
              <a:rPr lang="en-US" sz="2400" dirty="0" err="1"/>
              <a:t>деле</a:t>
            </a:r>
            <a:r>
              <a:rPr lang="en-US" sz="2400" dirty="0"/>
              <a:t>,</a:t>
            </a:r>
            <a:r>
              <a:rPr lang="sr-Cyrl-RS" sz="2400" dirty="0"/>
              <a:t> као на пример</a:t>
            </a:r>
            <a:r>
              <a:rPr lang="en-US" sz="2400" dirty="0"/>
              <a:t> </a:t>
            </a:r>
            <a:r>
              <a:rPr lang="en-US" sz="2400" dirty="0" err="1"/>
              <a:t>ћелије</a:t>
            </a:r>
            <a:r>
              <a:rPr lang="en-US" sz="2400" dirty="0"/>
              <a:t> </a:t>
            </a:r>
            <a:r>
              <a:rPr lang="sr-Cyrl-RS" sz="2400" dirty="0"/>
              <a:t>различитих </a:t>
            </a:r>
            <a:r>
              <a:rPr lang="sr-Cyrl-RS" sz="2400" dirty="0" err="1"/>
              <a:t>карцинома</a:t>
            </a:r>
            <a:r>
              <a:rPr lang="en-US" sz="2400" dirty="0"/>
              <a:t>.</a:t>
            </a:r>
          </a:p>
          <a:p>
            <a:pPr algn="just" rtl="0"/>
            <a:endParaRPr lang="en-US" sz="2400" dirty="0"/>
          </a:p>
          <a:p>
            <a:pPr algn="just" rtl="0"/>
            <a:r>
              <a:rPr lang="en-US" sz="2400" b="1" dirty="0"/>
              <a:t>Индикације:</a:t>
            </a:r>
            <a:r>
              <a:rPr lang="en-US" sz="2400" dirty="0"/>
              <a:t>Различити карциноми </a:t>
            </a:r>
            <a:r>
              <a:rPr lang="en-US" sz="2400" dirty="0" err="1"/>
              <a:t>укључујући</a:t>
            </a:r>
            <a:r>
              <a:rPr lang="en-US" sz="2400" dirty="0"/>
              <a:t> </a:t>
            </a:r>
            <a:r>
              <a:rPr lang="en-US" sz="2400" dirty="0" err="1"/>
              <a:t>рак</a:t>
            </a:r>
            <a:r>
              <a:rPr lang="en-US" sz="2400" dirty="0"/>
              <a:t> тестиса, јајника, бешике и плућа.</a:t>
            </a:r>
          </a:p>
          <a:p>
            <a:pPr algn="just" rtl="0"/>
            <a:endParaRPr lang="sr-Cyrl-C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sr-Latn-CS" b="1" dirty="0"/>
              <a:t>Блеомицин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0"/>
            <a:r>
              <a:rPr lang="en-US" sz="2400" b="1" dirty="0"/>
              <a:t>Механизам:</a:t>
            </a:r>
            <a:r>
              <a:rPr lang="en-US" sz="2400" dirty="0"/>
              <a:t> </a:t>
            </a:r>
            <a:r>
              <a:rPr lang="en-US" sz="2400" dirty="0" err="1"/>
              <a:t>Блеомицин</a:t>
            </a:r>
            <a:r>
              <a:rPr lang="sr-Cyrl-RS" sz="2400" dirty="0"/>
              <a:t> се </a:t>
            </a:r>
            <a:r>
              <a:rPr lang="en-US" sz="2400" dirty="0" err="1"/>
              <a:t>везује</a:t>
            </a:r>
            <a:r>
              <a:rPr lang="en-US" sz="2400" dirty="0"/>
              <a:t> за ДНК, </a:t>
            </a:r>
            <a:r>
              <a:rPr lang="en-US" sz="2400" dirty="0" err="1"/>
              <a:t>изазивајући</a:t>
            </a:r>
            <a:r>
              <a:rPr lang="en-US" sz="2400" dirty="0"/>
              <a:t> </a:t>
            </a:r>
            <a:r>
              <a:rPr lang="en-US" sz="2400" dirty="0" err="1"/>
              <a:t>једно</a:t>
            </a:r>
            <a:r>
              <a:rPr lang="en-US" sz="2400" dirty="0"/>
              <a:t> и дволанчане прекиде стварањем слободних радикала, што доводи до инхибиције синтезе ДНК и евентуалне смрти ћелије.</a:t>
            </a:r>
          </a:p>
          <a:p>
            <a:pPr algn="just" rtl="0"/>
            <a:endParaRPr lang="en-US" sz="2400" dirty="0"/>
          </a:p>
          <a:p>
            <a:pPr algn="just" rtl="0"/>
            <a:r>
              <a:rPr lang="en-US" sz="2400" b="1" dirty="0" err="1"/>
              <a:t>Индикације</a:t>
            </a:r>
            <a:r>
              <a:rPr lang="en-US" sz="2400" b="1" dirty="0"/>
              <a:t>:</a:t>
            </a:r>
            <a:r>
              <a:rPr lang="sr-Cyrl-RS" sz="2400" b="1" dirty="0"/>
              <a:t> </a:t>
            </a:r>
            <a:r>
              <a:rPr lang="en-US" sz="2400" dirty="0" err="1"/>
              <a:t>Рак</a:t>
            </a:r>
            <a:r>
              <a:rPr lang="en-US" sz="2400" dirty="0"/>
              <a:t> тестиса, </a:t>
            </a:r>
            <a:r>
              <a:rPr lang="en-US" sz="2400" dirty="0" err="1"/>
              <a:t>Хо</a:t>
            </a:r>
            <a:r>
              <a:rPr lang="sr-Cyrl-RS" sz="2400" dirty="0"/>
              <a:t>џ</a:t>
            </a:r>
            <a:r>
              <a:rPr lang="en-US" sz="2400" dirty="0" err="1"/>
              <a:t>кинов</a:t>
            </a:r>
            <a:r>
              <a:rPr lang="en-US" sz="2400" dirty="0"/>
              <a:t> </a:t>
            </a:r>
            <a:r>
              <a:rPr lang="en-US" sz="2400" dirty="0" err="1"/>
              <a:t>лимфом</a:t>
            </a:r>
            <a:r>
              <a:rPr lang="en-US" sz="2400" dirty="0"/>
              <a:t>,</a:t>
            </a:r>
            <a:r>
              <a:rPr lang="sr-Cyrl-RS" sz="2400" dirty="0"/>
              <a:t> </a:t>
            </a:r>
            <a:r>
              <a:rPr lang="en-US" sz="2400" dirty="0" err="1"/>
              <a:t>сквамоз</a:t>
            </a:r>
            <a:r>
              <a:rPr lang="sr-Cyrl-RS" sz="2400" dirty="0" err="1"/>
              <a:t>ноцелуларни</a:t>
            </a:r>
            <a:r>
              <a:rPr lang="en-US" sz="2400" dirty="0"/>
              <a:t> карцином.</a:t>
            </a:r>
          </a:p>
          <a:p>
            <a:pPr algn="just" rtl="0"/>
            <a:endParaRPr lang="sr-Cyrl-C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sr-Latn-CS" b="1" dirty="0"/>
              <a:t>Блеомицин</a:t>
            </a:r>
            <a:endParaRPr lang="sr-Cyrl-C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0"/>
            <a:r>
              <a:rPr lang="sr-Cyrl-RS" sz="2400" b="1" dirty="0"/>
              <a:t>Нежељана дејства</a:t>
            </a:r>
            <a:r>
              <a:rPr lang="sr-Latn-CS" sz="2400" b="1" dirty="0"/>
              <a:t>:</a:t>
            </a:r>
            <a:endParaRPr lang="sr-Latn-CS" sz="2400" dirty="0"/>
          </a:p>
          <a:p>
            <a:pPr lvl="1" algn="just" rtl="0"/>
            <a:r>
              <a:rPr lang="sr-Latn-CS" sz="2400" b="1" dirty="0"/>
              <a:t>Плућна токсичност:</a:t>
            </a:r>
            <a:r>
              <a:rPr lang="sr-Cyrl-RS" sz="2400" b="1" dirty="0"/>
              <a:t> </a:t>
            </a:r>
            <a:r>
              <a:rPr lang="sr-Latn-CS" sz="2400" dirty="0"/>
              <a:t>Интерстицијск</a:t>
            </a:r>
            <a:r>
              <a:rPr lang="sr-Cyrl-RS" sz="2400" dirty="0"/>
              <a:t>а</a:t>
            </a:r>
            <a:r>
              <a:rPr lang="sr-Latn-CS" sz="2400" dirty="0"/>
              <a:t> пнеумони</a:t>
            </a:r>
            <a:r>
              <a:rPr lang="sr-Cyrl-RS" sz="2400" dirty="0"/>
              <a:t>ја</a:t>
            </a:r>
            <a:r>
              <a:rPr lang="sr-Latn-CS" sz="2400" dirty="0"/>
              <a:t> и плућна фиброза.</a:t>
            </a:r>
          </a:p>
          <a:p>
            <a:pPr lvl="1" algn="just" rtl="0"/>
            <a:r>
              <a:rPr lang="sr-Latn-CS" sz="2400" b="1" dirty="0"/>
              <a:t>Кожне реакције:</a:t>
            </a:r>
            <a:r>
              <a:rPr lang="sr-Cyrl-RS" sz="2400" b="1" dirty="0"/>
              <a:t> </a:t>
            </a:r>
            <a:r>
              <a:rPr lang="sr-Latn-CS" sz="2400" dirty="0"/>
              <a:t>Хиперпигментација, осип, еритем.</a:t>
            </a:r>
          </a:p>
          <a:p>
            <a:pPr lvl="1" algn="just" rtl="0"/>
            <a:r>
              <a:rPr lang="sr-Latn-CS" sz="2400" b="1" dirty="0"/>
              <a:t>други:</a:t>
            </a:r>
            <a:r>
              <a:rPr lang="sr-Cyrl-RS" sz="2400" b="1" dirty="0"/>
              <a:t> </a:t>
            </a:r>
            <a:r>
              <a:rPr lang="sr-Latn-CS" sz="2400" dirty="0"/>
              <a:t>Грозница,</a:t>
            </a:r>
            <a:r>
              <a:rPr lang="sr-Cyrl-RS" sz="2400" dirty="0"/>
              <a:t> </a:t>
            </a:r>
            <a:r>
              <a:rPr lang="sr-Latn-CS" sz="2400" dirty="0"/>
              <a:t>мукозитис.</a:t>
            </a:r>
          </a:p>
          <a:p>
            <a:pPr algn="just" rtl="0">
              <a:buNone/>
            </a:pPr>
            <a:br>
              <a:rPr lang="sr-Latn-CS" dirty="0"/>
            </a:br>
            <a:endParaRPr lang="sr-Cyrl-C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sr-Latn-CS" b="1" dirty="0"/>
              <a:t>Блеомицин</a:t>
            </a:r>
            <a:endParaRPr lang="sr-Cyrl-C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0"/>
            <a:r>
              <a:rPr lang="sr-Latn-CS" sz="2400" b="1" dirty="0"/>
              <a:t>Превенција:</a:t>
            </a:r>
            <a:endParaRPr lang="sr-Latn-CS" sz="2400" dirty="0"/>
          </a:p>
          <a:p>
            <a:pPr lvl="1" algn="just" rtl="0"/>
            <a:r>
              <a:rPr lang="sr-Latn-CS" sz="2400" b="1" dirty="0"/>
              <a:t>Плућни мониторинг:</a:t>
            </a:r>
            <a:r>
              <a:rPr lang="sr-Cyrl-RS" sz="2400" b="1" dirty="0"/>
              <a:t> </a:t>
            </a:r>
            <a:r>
              <a:rPr lang="sr-Latn-CS" sz="2400" dirty="0"/>
              <a:t>Редовни рендгенски снимци грудног коша и тестови плућне функције.</a:t>
            </a:r>
          </a:p>
          <a:p>
            <a:pPr lvl="1" algn="just" rtl="0"/>
            <a:r>
              <a:rPr lang="sr-Latn-CS" sz="2400" b="1" dirty="0"/>
              <a:t>Подешавање </a:t>
            </a:r>
            <a:r>
              <a:rPr lang="sr-Cyrl-RS" sz="2400" b="1" dirty="0"/>
              <a:t> </a:t>
            </a:r>
            <a:r>
              <a:rPr lang="sr-Latn-CS" sz="2400" b="1" dirty="0"/>
              <a:t>дозе:</a:t>
            </a:r>
            <a:r>
              <a:rPr lang="sr-Cyrl-RS" sz="2400" b="1" dirty="0"/>
              <a:t> </a:t>
            </a:r>
            <a:r>
              <a:rPr lang="sr-Latn-CS" sz="2400" dirty="0"/>
              <a:t>Пажљиво праћење и прилагођавање дозе код пацијената са већ постојећим плућним стањима.</a:t>
            </a:r>
          </a:p>
          <a:p>
            <a:pPr algn="just" rtl="0"/>
            <a:r>
              <a:rPr lang="sr-Latn-CS" sz="2400" b="1" dirty="0"/>
              <a:t>Контраиндикације:</a:t>
            </a:r>
            <a:r>
              <a:rPr lang="sr-Cyrl-RS" sz="2400" b="1" dirty="0"/>
              <a:t> </a:t>
            </a:r>
            <a:r>
              <a:rPr lang="sr-Latn-CS" sz="2400" dirty="0"/>
              <a:t>Тешка плућна болест, преосетљивост на блеомицин.</a:t>
            </a:r>
          </a:p>
          <a:p>
            <a:pPr algn="just" rtl="0">
              <a:buNone/>
            </a:pPr>
            <a:endParaRPr lang="sr-Cyrl-C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sr-Latn-CS" b="1" dirty="0"/>
              <a:t>Тамокифен</a:t>
            </a:r>
            <a:endParaRPr lang="sr-Cyrl-C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7588"/>
            <a:ext cx="8229600" cy="4237756"/>
          </a:xfrm>
        </p:spPr>
        <p:txBody>
          <a:bodyPr/>
          <a:lstStyle/>
          <a:p>
            <a:pPr algn="just" rtl="0"/>
            <a:r>
              <a:rPr lang="en-US" sz="2400" dirty="0" err="1"/>
              <a:t>Тамокифен</a:t>
            </a:r>
            <a:r>
              <a:rPr lang="sr-Cyrl-RS" sz="2400" dirty="0"/>
              <a:t> </a:t>
            </a:r>
            <a:r>
              <a:rPr lang="en-US" sz="2400" dirty="0" err="1"/>
              <a:t>је</a:t>
            </a:r>
            <a:r>
              <a:rPr lang="en-US" sz="2400" dirty="0"/>
              <a:t> селективни модулатор </a:t>
            </a:r>
            <a:r>
              <a:rPr lang="en-US" sz="2400" dirty="0" err="1"/>
              <a:t>естрогенских</a:t>
            </a:r>
            <a:r>
              <a:rPr lang="en-US" sz="2400" dirty="0"/>
              <a:t> </a:t>
            </a:r>
            <a:r>
              <a:rPr lang="en-US" sz="2400" dirty="0" err="1"/>
              <a:t>рецептора</a:t>
            </a:r>
            <a:r>
              <a:rPr lang="en-US" sz="2400" dirty="0"/>
              <a:t>. Делује тако што се везује за рецепторе естрогена на </a:t>
            </a:r>
            <a:r>
              <a:rPr lang="en-US" sz="2400" dirty="0" err="1"/>
              <a:t>ћелијама</a:t>
            </a:r>
            <a:r>
              <a:rPr lang="en-US" sz="2400" dirty="0"/>
              <a:t> </a:t>
            </a:r>
            <a:r>
              <a:rPr lang="sr-Cyrl-RS" sz="2400" dirty="0" err="1"/>
              <a:t>карцинома</a:t>
            </a:r>
            <a:r>
              <a:rPr lang="en-US" sz="2400" dirty="0"/>
              <a:t>, блокирајући ефекте естрогена, хормона који може да подстакне раст ћелија рака дојке. Инхибирањем везивања </a:t>
            </a:r>
            <a:r>
              <a:rPr lang="en-US" sz="2400" dirty="0" err="1"/>
              <a:t>естрогена</a:t>
            </a:r>
            <a:r>
              <a:rPr lang="en-US" sz="2400" dirty="0"/>
              <a:t>,</a:t>
            </a:r>
            <a:r>
              <a:rPr lang="sr-Cyrl-RS" sz="2400" dirty="0"/>
              <a:t> </a:t>
            </a:r>
            <a:r>
              <a:rPr lang="en-US" sz="2400" dirty="0" err="1"/>
              <a:t>тамоксифен</a:t>
            </a:r>
            <a:r>
              <a:rPr lang="sr-Cyrl-RS" sz="2400" dirty="0"/>
              <a:t> </a:t>
            </a:r>
            <a:r>
              <a:rPr lang="en-US" sz="2400" dirty="0" err="1"/>
              <a:t>смањује</a:t>
            </a:r>
            <a:r>
              <a:rPr lang="en-US" sz="2400" dirty="0"/>
              <a:t> пролиферацију ових ћелија</a:t>
            </a:r>
            <a:r>
              <a:rPr lang="en-US" dirty="0"/>
              <a:t>.</a:t>
            </a:r>
          </a:p>
          <a:p>
            <a:pPr algn="just" rtl="0"/>
            <a:r>
              <a:rPr lang="sr-Cyrl-RS" sz="2400" b="1" dirty="0">
                <a:solidFill>
                  <a:srgbClr val="000000"/>
                </a:solidFill>
              </a:rPr>
              <a:t>Нежељени ефекти</a:t>
            </a:r>
            <a:r>
              <a:rPr lang="sr-Cyrl-RS" sz="2200" dirty="0"/>
              <a:t>:</a:t>
            </a:r>
            <a:r>
              <a:rPr lang="en-US" sz="2200" dirty="0"/>
              <a:t> </a:t>
            </a:r>
            <a:r>
              <a:rPr lang="sr-Cyrl-RS" sz="2200" dirty="0"/>
              <a:t>ирегуларна менструација</a:t>
            </a:r>
            <a:r>
              <a:rPr lang="en-US" sz="2200" dirty="0"/>
              <a:t>,</a:t>
            </a:r>
            <a:r>
              <a:rPr lang="sr-Cyrl-RS" sz="2200" dirty="0"/>
              <a:t> п</a:t>
            </a:r>
            <a:r>
              <a:rPr lang="en-US" sz="2200" dirty="0" err="1"/>
              <a:t>овећан</a:t>
            </a:r>
            <a:r>
              <a:rPr lang="sr-Cyrl-RS" sz="2200" dirty="0"/>
              <a:t> </a:t>
            </a:r>
            <a:r>
              <a:rPr lang="en-US" sz="2200" dirty="0" err="1"/>
              <a:t>ризик</a:t>
            </a:r>
            <a:r>
              <a:rPr lang="en-US" sz="2200" dirty="0"/>
              <a:t> </a:t>
            </a:r>
            <a:r>
              <a:rPr lang="sr-Cyrl-RS" sz="2200" dirty="0"/>
              <a:t>за настанак </a:t>
            </a:r>
            <a:r>
              <a:rPr lang="en-US" sz="2200" dirty="0" err="1"/>
              <a:t>крвних</a:t>
            </a:r>
            <a:r>
              <a:rPr lang="en-US" sz="2200" dirty="0"/>
              <a:t> </a:t>
            </a:r>
            <a:r>
              <a:rPr lang="en-US" sz="2200" dirty="0" err="1"/>
              <a:t>угрушака</a:t>
            </a:r>
            <a:r>
              <a:rPr lang="en-US" sz="2200" dirty="0"/>
              <a:t>,</a:t>
            </a:r>
            <a:r>
              <a:rPr lang="sr-Cyrl-RS" sz="2200" dirty="0"/>
              <a:t> к</a:t>
            </a:r>
            <a:r>
              <a:rPr lang="en-US" sz="2200" dirty="0" err="1"/>
              <a:t>атаракт</a:t>
            </a:r>
            <a:r>
              <a:rPr lang="sr-Cyrl-RS" sz="2200" dirty="0"/>
              <a:t>а</a:t>
            </a:r>
            <a:r>
              <a:rPr lang="en-US" sz="2200" dirty="0"/>
              <a:t> </a:t>
            </a:r>
            <a:r>
              <a:rPr lang="sr-Cyrl-RS" sz="2200" dirty="0"/>
              <a:t>г</a:t>
            </a:r>
            <a:r>
              <a:rPr lang="en-US" sz="2200" dirty="0" err="1"/>
              <a:t>астроинтестиналне</a:t>
            </a:r>
            <a:r>
              <a:rPr lang="en-US" sz="2200" dirty="0"/>
              <a:t> </a:t>
            </a:r>
            <a:r>
              <a:rPr lang="en-US" sz="2200" dirty="0" err="1"/>
              <a:t>промене</a:t>
            </a:r>
            <a:endParaRPr lang="en-US" sz="2200" dirty="0"/>
          </a:p>
          <a:p>
            <a:pPr algn="just" rtl="0"/>
            <a:endParaRPr lang="sr-Cyrl-C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b="1" dirty="0" err="1"/>
              <a:t>Ритуксимаб</a:t>
            </a:r>
            <a:endParaRPr lang="sr-Cyrl-C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7588"/>
            <a:ext cx="8229600" cy="3877716"/>
          </a:xfrm>
        </p:spPr>
        <p:txBody>
          <a:bodyPr/>
          <a:lstStyle/>
          <a:p>
            <a:pPr algn="just" rtl="0"/>
            <a:r>
              <a:rPr lang="en-US" sz="2400" dirty="0" err="1"/>
              <a:t>Ритуксимаб</a:t>
            </a:r>
            <a:r>
              <a:rPr lang="sr-Cyrl-RS" sz="2400" dirty="0"/>
              <a:t> </a:t>
            </a:r>
            <a:r>
              <a:rPr lang="en-US" sz="2400" dirty="0" err="1"/>
              <a:t>циља</a:t>
            </a:r>
            <a:r>
              <a:rPr lang="en-US" sz="2400" dirty="0"/>
              <a:t> </a:t>
            </a:r>
            <a:r>
              <a:rPr lang="en-US" sz="2400" dirty="0" err="1"/>
              <a:t>на</a:t>
            </a:r>
            <a:r>
              <a:rPr lang="en-US" sz="2400" dirty="0"/>
              <a:t> </a:t>
            </a:r>
            <a:r>
              <a:rPr lang="sr-Latn-RS" sz="2400" dirty="0"/>
              <a:t>CD</a:t>
            </a:r>
            <a:r>
              <a:rPr lang="en-US" sz="2400" dirty="0"/>
              <a:t>20 протеин који се налази на </a:t>
            </a:r>
            <a:r>
              <a:rPr lang="en-US" sz="2400" dirty="0" err="1"/>
              <a:t>површини</a:t>
            </a:r>
            <a:r>
              <a:rPr lang="en-US" sz="2400" dirty="0"/>
              <a:t> </a:t>
            </a:r>
            <a:r>
              <a:rPr lang="sr-Cyrl-RS" sz="2400" dirty="0"/>
              <a:t>Б лимфоцита</a:t>
            </a:r>
            <a:r>
              <a:rPr lang="en-US" sz="2400" dirty="0"/>
              <a:t>. Везивањем за </a:t>
            </a:r>
            <a:r>
              <a:rPr lang="en-US" sz="2400" dirty="0" err="1"/>
              <a:t>овај</a:t>
            </a:r>
            <a:r>
              <a:rPr lang="en-US" sz="2400" dirty="0"/>
              <a:t> </a:t>
            </a:r>
            <a:r>
              <a:rPr lang="en-US" sz="2400" dirty="0" err="1"/>
              <a:t>протеин</a:t>
            </a:r>
            <a:r>
              <a:rPr lang="en-US" sz="2400" dirty="0"/>
              <a:t>,</a:t>
            </a:r>
            <a:r>
              <a:rPr lang="sr-Cyrl-RS" sz="2400" dirty="0"/>
              <a:t> </a:t>
            </a:r>
            <a:r>
              <a:rPr lang="en-US" sz="2400" dirty="0" err="1"/>
              <a:t>ритуксимаб</a:t>
            </a:r>
            <a:r>
              <a:rPr lang="sr-Cyrl-RS" sz="2400" dirty="0"/>
              <a:t> </a:t>
            </a:r>
            <a:r>
              <a:rPr lang="en-US" sz="2400" dirty="0" err="1"/>
              <a:t>индукује</a:t>
            </a:r>
            <a:r>
              <a:rPr lang="sr-Cyrl-RS" sz="2400" dirty="0"/>
              <a:t> </a:t>
            </a:r>
            <a:r>
              <a:rPr lang="sr-Cyrl-RS" sz="2400" dirty="0" err="1"/>
              <a:t>лизу</a:t>
            </a:r>
            <a:r>
              <a:rPr lang="en-US" sz="2400" dirty="0"/>
              <a:t> </a:t>
            </a:r>
            <a:r>
              <a:rPr lang="sr-Cyrl-RS" sz="2400" dirty="0"/>
              <a:t>Б лимфоцита</a:t>
            </a:r>
            <a:r>
              <a:rPr lang="en-US" sz="2400" dirty="0"/>
              <a:t>.</a:t>
            </a:r>
          </a:p>
          <a:p>
            <a:pPr algn="just" rtl="0"/>
            <a:endParaRPr lang="en-US" sz="2400" dirty="0"/>
          </a:p>
          <a:p>
            <a:pPr algn="just" rtl="0"/>
            <a:r>
              <a:rPr lang="sr-Cyrl-RS" sz="2400" b="1" dirty="0"/>
              <a:t>Нежељена дејства</a:t>
            </a:r>
            <a:r>
              <a:rPr lang="en-US" sz="2400" dirty="0"/>
              <a:t>:</a:t>
            </a:r>
            <a:r>
              <a:rPr lang="sr-Cyrl-RS" sz="2400" b="1" dirty="0"/>
              <a:t> </a:t>
            </a:r>
            <a:r>
              <a:rPr lang="sr-Latn-CS" sz="2400" dirty="0"/>
              <a:t>Повећан</a:t>
            </a:r>
            <a:r>
              <a:rPr lang="sr-Cyrl-RS" sz="2400" dirty="0"/>
              <a:t> </a:t>
            </a:r>
            <a:r>
              <a:rPr lang="sr-Latn-CS" sz="2400" dirty="0"/>
              <a:t>ризик од бактеријских, вирусних и гљивичних инфекција услед </a:t>
            </a:r>
            <a:r>
              <a:rPr lang="sr-Cyrl-RS" sz="2400" dirty="0"/>
              <a:t>недостатка Б лимфоцита</a:t>
            </a:r>
            <a:r>
              <a:rPr lang="en-US" sz="2400" dirty="0"/>
              <a:t>,</a:t>
            </a:r>
            <a:r>
              <a:rPr lang="sr-Cyrl-RS" sz="2400" dirty="0"/>
              <a:t> </a:t>
            </a:r>
            <a:r>
              <a:rPr lang="sr-Latn-CS" sz="2400" dirty="0"/>
              <a:t>неутропенија</a:t>
            </a:r>
            <a:r>
              <a:rPr lang="sr-Cyrl-RS" sz="2400" dirty="0"/>
              <a:t>, </a:t>
            </a:r>
            <a:r>
              <a:rPr lang="sr-Latn-CS" sz="2400" dirty="0"/>
              <a:t>хипотензија, хипертензија,</a:t>
            </a:r>
            <a:r>
              <a:rPr lang="sr-Cyrl-RS" sz="2400" dirty="0"/>
              <a:t> </a:t>
            </a:r>
            <a:r>
              <a:rPr lang="sr-Latn-CS" sz="2400" dirty="0"/>
              <a:t>аритмије</a:t>
            </a:r>
            <a:r>
              <a:rPr lang="sr-Cyrl-RS" sz="2400" dirty="0"/>
              <a:t>, б</a:t>
            </a:r>
            <a:r>
              <a:rPr lang="sr-Latn-CS" sz="2400" dirty="0"/>
              <a:t>ронхоспазам,</a:t>
            </a:r>
            <a:r>
              <a:rPr lang="sr-Cyrl-RS" sz="2400" dirty="0"/>
              <a:t> </a:t>
            </a:r>
            <a:r>
              <a:rPr lang="sr-Latn-CS" sz="2400" dirty="0"/>
              <a:t>диспнеја</a:t>
            </a:r>
            <a:r>
              <a:rPr lang="en-US" sz="2400" dirty="0"/>
              <a:t>,</a:t>
            </a:r>
            <a:r>
              <a:rPr lang="sr-Cyrl-RS" sz="2400" dirty="0"/>
              <a:t> </a:t>
            </a:r>
            <a:r>
              <a:rPr lang="sr-Latn-CS" sz="2400" dirty="0"/>
              <a:t>Стевенс-Јонсон</a:t>
            </a:r>
            <a:r>
              <a:rPr lang="sr-Cyrl-RS" sz="2400" dirty="0"/>
              <a:t> с</a:t>
            </a:r>
            <a:r>
              <a:rPr lang="sr-Latn-CS" sz="2400" dirty="0"/>
              <a:t>индрома и токсичне епидермалне некролизе.</a:t>
            </a:r>
          </a:p>
          <a:p>
            <a:pPr algn="just" rtl="0"/>
            <a:endParaRPr lang="sr-Cyrl-C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sr-Latn-CS" b="1" dirty="0"/>
              <a:t>Цисплатин</a:t>
            </a:r>
            <a:r>
              <a:rPr lang="sr-Cyrl-RS" b="1" dirty="0"/>
              <a:t>а</a:t>
            </a:r>
            <a:endParaRPr lang="sr-Cyrl-C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2060848"/>
            <a:ext cx="8229600" cy="4525962"/>
          </a:xfrm>
        </p:spPr>
        <p:txBody>
          <a:bodyPr numCol="1" anchor="t"/>
          <a:lstStyle/>
          <a:p>
            <a:pPr algn="just"/>
            <a:r>
              <a:rPr lang="sr-Cyrl-RS" sz="2200" b="1" dirty="0">
                <a:solidFill>
                  <a:srgbClr val="000000"/>
                </a:solidFill>
              </a:rPr>
              <a:t>Нежељена дејства </a:t>
            </a:r>
            <a:r>
              <a:rPr lang="sr-Latn-CS" sz="2200" b="1" dirty="0"/>
              <a:t>:</a:t>
            </a:r>
            <a:endParaRPr lang="sr-Latn-CS" sz="2200" dirty="0"/>
          </a:p>
          <a:p>
            <a:pPr lvl="1" algn="just" rtl="0"/>
            <a:r>
              <a:rPr lang="sr-Cyrl-RS" sz="2200" b="1" dirty="0"/>
              <a:t>н</a:t>
            </a:r>
            <a:r>
              <a:rPr lang="sr-Latn-CS" sz="2200" b="1" dirty="0"/>
              <a:t>ефротоксичност</a:t>
            </a:r>
            <a:endParaRPr lang="sr-Latn-CS" sz="2200" dirty="0"/>
          </a:p>
          <a:p>
            <a:pPr lvl="1" algn="just" rtl="0"/>
            <a:r>
              <a:rPr lang="sr-Cyrl-RS" sz="2200" b="1" dirty="0"/>
              <a:t>н</a:t>
            </a:r>
            <a:r>
              <a:rPr lang="sr-Latn-CS" sz="2200" b="1" dirty="0"/>
              <a:t>еуротоксичност:</a:t>
            </a:r>
            <a:r>
              <a:rPr lang="sr-Cyrl-RS" sz="2200" b="1" dirty="0"/>
              <a:t> </a:t>
            </a:r>
            <a:r>
              <a:rPr lang="sr-Latn-CS" sz="2200" dirty="0"/>
              <a:t>Периферна неуропатија</a:t>
            </a:r>
            <a:r>
              <a:rPr lang="sr-Cyrl-RS" sz="2200" dirty="0"/>
              <a:t> </a:t>
            </a:r>
            <a:r>
              <a:rPr lang="sr-Latn-CS" sz="2200" dirty="0"/>
              <a:t>коју карактерише утрнулост, пецкање или бол у рукама и стопалима.</a:t>
            </a:r>
          </a:p>
          <a:p>
            <a:pPr lvl="1" algn="just" rtl="0"/>
            <a:r>
              <a:rPr lang="sr-Latn-CS" sz="2200" b="1" dirty="0"/>
              <a:t>ототоксичност:</a:t>
            </a:r>
            <a:r>
              <a:rPr lang="sr-Cyrl-RS" sz="2200" b="1" dirty="0"/>
              <a:t> </a:t>
            </a:r>
            <a:r>
              <a:rPr lang="sr-Latn-CS" sz="2200" dirty="0"/>
              <a:t>Губитак слуха или тинитус (зујање у ушима)</a:t>
            </a:r>
          </a:p>
          <a:p>
            <a:pPr lvl="1" algn="just" rtl="0"/>
            <a:r>
              <a:rPr lang="sr-Cyrl-RS" sz="2200" b="1" dirty="0"/>
              <a:t>г</a:t>
            </a:r>
            <a:r>
              <a:rPr lang="sr-Latn-CS" sz="2200" b="1" dirty="0"/>
              <a:t>астроинтестинални:</a:t>
            </a:r>
            <a:r>
              <a:rPr lang="sr-Latn-CS" sz="2200" dirty="0"/>
              <a:t>Тешка мучнина и повраћање, често захтевају агресивну антиеметич</a:t>
            </a:r>
            <a:r>
              <a:rPr lang="sr-Cyrl-RS" sz="2200" dirty="0"/>
              <a:t>н</a:t>
            </a:r>
            <a:r>
              <a:rPr lang="sr-Latn-CS" sz="2200" dirty="0"/>
              <a:t>у терапију.</a:t>
            </a:r>
          </a:p>
          <a:p>
            <a:pPr lvl="1" algn="just" rtl="0"/>
            <a:r>
              <a:rPr lang="sr-Latn-CS" sz="2200" b="1" dirty="0"/>
              <a:t>мијелосупресија:</a:t>
            </a:r>
            <a:r>
              <a:rPr lang="sr-Cyrl-RS" sz="2200" b="1" dirty="0"/>
              <a:t> </a:t>
            </a:r>
            <a:r>
              <a:rPr lang="sr-Latn-CS" sz="2200" dirty="0"/>
              <a:t>Смањена производња крвних зрнаца, што доводи до анемије, леукопеније и тромбоцитопеније.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sr-Latn-CS" b="1" dirty="0"/>
              <a:t>Цисплатин</a:t>
            </a:r>
            <a:r>
              <a:rPr lang="sr-Cyrl-RS" b="1" dirty="0"/>
              <a:t>а</a:t>
            </a:r>
            <a:endParaRPr lang="sr-Cyrl-C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2352" y="2082458"/>
            <a:ext cx="8579296" cy="4752702"/>
          </a:xfrm>
        </p:spPr>
        <p:txBody>
          <a:bodyPr/>
          <a:lstStyle/>
          <a:p>
            <a:pPr algn="just" rtl="0"/>
            <a:r>
              <a:rPr lang="sr-Latn-CS" sz="2200" b="1" dirty="0"/>
              <a:t>Превенција</a:t>
            </a:r>
            <a:r>
              <a:rPr lang="sr-Cyrl-RS" sz="2200" b="1" dirty="0"/>
              <a:t> НД</a:t>
            </a:r>
            <a:r>
              <a:rPr lang="sr-Latn-CS" sz="2200" b="1" dirty="0"/>
              <a:t>:</a:t>
            </a:r>
            <a:endParaRPr lang="sr-Latn-CS" sz="2200" dirty="0"/>
          </a:p>
          <a:p>
            <a:pPr lvl="1" algn="just" rtl="0"/>
            <a:r>
              <a:rPr lang="sr-Latn-CS" sz="2200" b="1" dirty="0"/>
              <a:t>Хидратација:</a:t>
            </a:r>
            <a:r>
              <a:rPr lang="sr-Cyrl-RS" sz="2200" b="1" dirty="0"/>
              <a:t> </a:t>
            </a:r>
            <a:r>
              <a:rPr lang="sr-Latn-CS" sz="2200" dirty="0"/>
              <a:t>Агресивна ИВ хидратација пре и после примене ради спречавања </a:t>
            </a:r>
            <a:r>
              <a:rPr lang="sr-Cyrl-RS" sz="2200" dirty="0"/>
              <a:t>настанка </a:t>
            </a:r>
            <a:r>
              <a:rPr lang="sr-Latn-CS" sz="2200" dirty="0"/>
              <a:t>нефротоксичности.</a:t>
            </a:r>
          </a:p>
          <a:p>
            <a:pPr lvl="1" algn="just" rtl="0"/>
            <a:r>
              <a:rPr lang="sr-Latn-CS" sz="2200" b="1" dirty="0"/>
              <a:t>амифостин:</a:t>
            </a:r>
            <a:r>
              <a:rPr lang="sr-Cyrl-RS" sz="2200" b="1" dirty="0"/>
              <a:t> </a:t>
            </a:r>
            <a:r>
              <a:rPr lang="sr-Latn-CS" sz="2200" dirty="0"/>
              <a:t>Цитопротективно средство које се може користити за смањење нефротоксичности и ототоксичности.</a:t>
            </a:r>
          </a:p>
          <a:p>
            <a:pPr lvl="1" algn="just" rtl="0"/>
            <a:r>
              <a:rPr lang="sr-Latn-CS" sz="2200" b="1" dirty="0"/>
              <a:t>Антиеметици:</a:t>
            </a:r>
            <a:r>
              <a:rPr lang="sr-Cyrl-RS" sz="2200" b="1" dirty="0"/>
              <a:t> </a:t>
            </a:r>
            <a:r>
              <a:rPr lang="sr-Latn-CS" sz="2200" dirty="0"/>
              <a:t>Лекови као што су ондансетрон, апрепитант за лечење мучнине и повраћања.</a:t>
            </a:r>
          </a:p>
          <a:p>
            <a:pPr algn="just" rtl="0"/>
            <a:r>
              <a:rPr lang="sr-Latn-CS" sz="2200" b="1" dirty="0"/>
              <a:t>Контраиндикације:</a:t>
            </a:r>
            <a:r>
              <a:rPr lang="sr-Cyrl-RS" sz="2200" b="1" dirty="0"/>
              <a:t> </a:t>
            </a:r>
            <a:r>
              <a:rPr lang="sr-Latn-CS" sz="2200" dirty="0"/>
              <a:t>Претходно оштећење бубрега, оштећење слуха.</a:t>
            </a:r>
          </a:p>
          <a:p>
            <a:pPr algn="just" rtl="0"/>
            <a:r>
              <a:rPr lang="sr-Latn-CS" sz="2200" b="1" dirty="0"/>
              <a:t>Интеракције:</a:t>
            </a:r>
            <a:r>
              <a:rPr lang="sr-Cyrl-RS" sz="2200" b="1" dirty="0"/>
              <a:t> </a:t>
            </a:r>
            <a:r>
              <a:rPr lang="sr-Latn-CS" sz="2200" dirty="0"/>
              <a:t>Нефротоксични лекови (нпр. аминогликозиди), други ототоксични агенси.</a:t>
            </a:r>
          </a:p>
          <a:p>
            <a:pPr algn="just" rtl="0"/>
            <a:endParaRPr lang="sr-Cyrl-CS" sz="22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sr-Cyrl-RS" b="1" dirty="0"/>
              <a:t>Д</a:t>
            </a:r>
            <a:r>
              <a:rPr lang="sr-Latn-CS" b="1" dirty="0"/>
              <a:t>оксорубицин</a:t>
            </a:r>
            <a:endParaRPr lang="sr-Cyrl-C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7588"/>
            <a:ext cx="8229600" cy="3508374"/>
          </a:xfrm>
        </p:spPr>
        <p:txBody>
          <a:bodyPr/>
          <a:lstStyle/>
          <a:p>
            <a:pPr algn="just" rtl="0"/>
            <a:r>
              <a:rPr lang="sr-Latn-CS" sz="2800" b="1" dirty="0"/>
              <a:t>Механизам:</a:t>
            </a:r>
            <a:r>
              <a:rPr lang="sr-Cyrl-RS" sz="2800" b="1" dirty="0"/>
              <a:t> </a:t>
            </a:r>
            <a:r>
              <a:rPr lang="sr-Latn-CS" sz="2800" dirty="0"/>
              <a:t>Доксорубицин се интеркалира у ДНК, ометајући ензим топоизомеразу </a:t>
            </a:r>
            <a:r>
              <a:rPr lang="sr-Cyrl-RS" sz="2800" dirty="0"/>
              <a:t>2</a:t>
            </a:r>
            <a:r>
              <a:rPr lang="sr-Latn-CS" sz="2800" dirty="0"/>
              <a:t>, који је одговоран за одмотавање ДНК током репликације. Ова интерференција доводи до прекида ланаца ДНК и апоптозе.</a:t>
            </a:r>
          </a:p>
          <a:p>
            <a:pPr algn="just" rtl="0"/>
            <a:r>
              <a:rPr lang="sr-Latn-CS" sz="2800" b="1" dirty="0"/>
              <a:t>Индикације:</a:t>
            </a:r>
            <a:r>
              <a:rPr lang="sr-Cyrl-RS" sz="2800" b="1" dirty="0"/>
              <a:t> </a:t>
            </a:r>
            <a:r>
              <a:rPr lang="sr-Latn-CS" sz="2800" dirty="0"/>
              <a:t>Рак дојке, лимфом, леукемија</a:t>
            </a:r>
          </a:p>
          <a:p>
            <a:pPr algn="just" rtl="0"/>
            <a:endParaRPr lang="sr-Cyrl-C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sr-Cyrl-RS" b="1" dirty="0"/>
              <a:t>Д</a:t>
            </a:r>
            <a:r>
              <a:rPr lang="sr-Latn-CS" b="1" dirty="0"/>
              <a:t>оксорубицин</a:t>
            </a:r>
            <a:endParaRPr lang="sr-Cyrl-C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0"/>
            <a:r>
              <a:rPr lang="sr-Latn-CS" sz="2200" b="1" dirty="0"/>
              <a:t>Последице:</a:t>
            </a:r>
            <a:endParaRPr lang="sr-Latn-CS" sz="2200" dirty="0"/>
          </a:p>
          <a:p>
            <a:pPr lvl="1" algn="just" rtl="0"/>
            <a:r>
              <a:rPr lang="sr-Latn-CS" sz="2200" b="1" dirty="0"/>
              <a:t>Кардиотоксичност:</a:t>
            </a:r>
            <a:r>
              <a:rPr lang="sr-Cyrl-RS" sz="2200" b="1" dirty="0"/>
              <a:t> </a:t>
            </a:r>
            <a:r>
              <a:rPr lang="sr-Latn-CS" sz="2200" dirty="0"/>
              <a:t>Ризик од конгестивне срчане инсуфицијенције и кардиомиопатије</a:t>
            </a:r>
          </a:p>
          <a:p>
            <a:pPr lvl="1" algn="just" rtl="0"/>
            <a:r>
              <a:rPr lang="sr-Latn-CS" sz="2200" b="1" dirty="0"/>
              <a:t>мијелосупресија:</a:t>
            </a:r>
            <a:r>
              <a:rPr lang="sr-Cyrl-RS" sz="2200" b="1" dirty="0"/>
              <a:t> </a:t>
            </a:r>
            <a:r>
              <a:rPr lang="sr-Latn-CS" sz="2200" dirty="0"/>
              <a:t>Неутропенија, анемија и тромбоцитопенија.</a:t>
            </a:r>
          </a:p>
          <a:p>
            <a:pPr lvl="1" algn="just" rtl="0"/>
            <a:r>
              <a:rPr lang="sr-Latn-CS" sz="2200" b="1" dirty="0"/>
              <a:t>Гастроинтестинални:</a:t>
            </a:r>
            <a:r>
              <a:rPr lang="sr-Cyrl-RS" sz="2200" b="1" dirty="0"/>
              <a:t> </a:t>
            </a:r>
            <a:r>
              <a:rPr lang="sr-Latn-CS" sz="2200" dirty="0"/>
              <a:t>Мучнина, повраћање, мукозитис (запаљење слузокоже).</a:t>
            </a:r>
          </a:p>
          <a:p>
            <a:pPr lvl="1" algn="just" rtl="0"/>
            <a:r>
              <a:rPr lang="sr-Latn-CS" sz="2200" b="1" dirty="0"/>
              <a:t>Дерматолошки:</a:t>
            </a:r>
            <a:r>
              <a:rPr lang="sr-Cyrl-RS" sz="2200" b="1" dirty="0"/>
              <a:t> </a:t>
            </a:r>
            <a:r>
              <a:rPr lang="sr-Latn-CS" sz="2200" dirty="0"/>
              <a:t>Алопеција (губитак косе) и хиперпигментација ноктију и коже.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sr-Cyrl-RS" b="1" dirty="0"/>
              <a:t>Д</a:t>
            </a:r>
            <a:r>
              <a:rPr lang="sr-Latn-CS" b="1" dirty="0"/>
              <a:t>оксорубицин</a:t>
            </a:r>
            <a:endParaRPr lang="sr-Cyrl-C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7588"/>
            <a:ext cx="8229600" cy="4165748"/>
          </a:xfrm>
        </p:spPr>
        <p:txBody>
          <a:bodyPr/>
          <a:lstStyle/>
          <a:p>
            <a:pPr algn="just" rtl="0"/>
            <a:r>
              <a:rPr lang="sr-Latn-CS" sz="2200" b="1" dirty="0"/>
              <a:t>Превенција:</a:t>
            </a:r>
            <a:endParaRPr lang="sr-Latn-CS" sz="2200" dirty="0"/>
          </a:p>
          <a:p>
            <a:pPr lvl="1" algn="just" rtl="0"/>
            <a:r>
              <a:rPr lang="sr-Latn-CS" sz="2200" b="1" dirty="0"/>
              <a:t>Мониторинг срца:</a:t>
            </a:r>
            <a:r>
              <a:rPr lang="sr-Cyrl-RS" sz="2200" b="1" dirty="0"/>
              <a:t> </a:t>
            </a:r>
            <a:r>
              <a:rPr lang="sr-Latn-CS" sz="2200" dirty="0"/>
              <a:t>Редовни ехокардиограми или MUGA скенирање за праћење функције срца.</a:t>
            </a:r>
          </a:p>
          <a:p>
            <a:pPr lvl="1" algn="just" rtl="0"/>
            <a:r>
              <a:rPr lang="sr-Latn-CS" sz="2200" b="1" dirty="0"/>
              <a:t>Липозомска формулација:</a:t>
            </a:r>
            <a:r>
              <a:rPr lang="sr-Cyrl-RS" sz="2200" b="1" dirty="0"/>
              <a:t> </a:t>
            </a:r>
            <a:r>
              <a:rPr lang="sr-Latn-CS" sz="2200" dirty="0"/>
              <a:t>Доксорубицин се може применити у липозомалном облику да би се смањила кардиотоксичност.</a:t>
            </a:r>
          </a:p>
          <a:p>
            <a:pPr lvl="1" algn="just" rtl="0"/>
            <a:r>
              <a:rPr lang="sr-Latn-CS" sz="2200" b="1" dirty="0"/>
              <a:t>Антиеметици: </a:t>
            </a:r>
            <a:r>
              <a:rPr lang="sr-Latn-CS" sz="2200" dirty="0"/>
              <a:t>За спречавање мучнине и повраћања.</a:t>
            </a:r>
          </a:p>
          <a:p>
            <a:pPr algn="just" rtl="0"/>
            <a:r>
              <a:rPr lang="sr-Latn-CS" sz="2200" b="1" dirty="0"/>
              <a:t>Контраиндикације: </a:t>
            </a:r>
            <a:r>
              <a:rPr lang="sr-Latn-CS" sz="2200" dirty="0"/>
              <a:t>Тешка инсуфицијенција миокарда, недавни инфаркт миокарда.</a:t>
            </a:r>
          </a:p>
          <a:p>
            <a:pPr algn="just" rtl="0"/>
            <a:r>
              <a:rPr lang="sr-Latn-CS" sz="2200" b="1" dirty="0"/>
              <a:t>Интеракције: </a:t>
            </a:r>
            <a:r>
              <a:rPr lang="sr-Latn-CS" sz="2200" dirty="0"/>
              <a:t>Други кардиотоксични лекови, инхибитори/индуктори CIP3А4.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sr-Latn-CS" b="1" dirty="0"/>
              <a:t>Циклофосфамид</a:t>
            </a:r>
            <a:endParaRPr lang="sr-Cyrl-C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4525962"/>
          </a:xfrm>
        </p:spPr>
        <p:txBody>
          <a:bodyPr/>
          <a:lstStyle/>
          <a:p>
            <a:pPr algn="just" rtl="0"/>
            <a:r>
              <a:rPr lang="en-US" sz="2400" b="1" dirty="0"/>
              <a:t>Механизам:</a:t>
            </a:r>
            <a:r>
              <a:rPr lang="en-US" sz="2400" dirty="0"/>
              <a:t> </a:t>
            </a:r>
            <a:r>
              <a:rPr lang="en-US" sz="2400" dirty="0" err="1"/>
              <a:t>Циклофосфамид</a:t>
            </a:r>
            <a:r>
              <a:rPr lang="sr-Cyrl-RS" sz="2400" dirty="0"/>
              <a:t> </a:t>
            </a:r>
            <a:r>
              <a:rPr lang="en-US" sz="2400" dirty="0" err="1"/>
              <a:t>је</a:t>
            </a:r>
            <a:r>
              <a:rPr lang="sr-Cyrl-RS" sz="2400" dirty="0"/>
              <a:t> </a:t>
            </a:r>
            <a:r>
              <a:rPr lang="en-US" sz="2400" dirty="0" err="1"/>
              <a:t>пролек</a:t>
            </a:r>
            <a:r>
              <a:rPr lang="sr-Cyrl-RS" sz="2400" dirty="0"/>
              <a:t> </a:t>
            </a:r>
            <a:r>
              <a:rPr lang="en-US" sz="2400" dirty="0" err="1"/>
              <a:t>који</a:t>
            </a:r>
            <a:r>
              <a:rPr lang="en-US" sz="2400" dirty="0"/>
              <a:t> се у јетри претвара у активне метаболите, </a:t>
            </a:r>
            <a:r>
              <a:rPr lang="en-US" sz="2400" dirty="0" err="1"/>
              <a:t>који</a:t>
            </a:r>
            <a:r>
              <a:rPr lang="sr-Cyrl-RS" sz="2400" dirty="0"/>
              <a:t> доводе до </a:t>
            </a:r>
            <a:r>
              <a:rPr lang="sr-Cyrl-RS" sz="2400" dirty="0" err="1"/>
              <a:t>алкилације</a:t>
            </a:r>
            <a:r>
              <a:rPr lang="sr-Cyrl-RS" sz="2400" dirty="0"/>
              <a:t> </a:t>
            </a:r>
            <a:r>
              <a:rPr lang="en-US" sz="2400" dirty="0"/>
              <a:t>ДНК, </a:t>
            </a:r>
            <a:r>
              <a:rPr lang="sr-Cyrl-RS" sz="2400" dirty="0"/>
              <a:t>а затим и </a:t>
            </a:r>
            <a:r>
              <a:rPr lang="en-US" sz="2400" dirty="0" err="1"/>
              <a:t>инхибициј</a:t>
            </a:r>
            <a:r>
              <a:rPr lang="sr-Cyrl-RS" sz="2400" dirty="0"/>
              <a:t>е</a:t>
            </a:r>
            <a:r>
              <a:rPr lang="en-US" sz="2400" dirty="0"/>
              <a:t> репликације ДНК. Ово покреће заустављање ћелијског циклуса и апоптозу.</a:t>
            </a:r>
          </a:p>
          <a:p>
            <a:pPr algn="just" rtl="0"/>
            <a:endParaRPr lang="en-US" sz="2400" dirty="0"/>
          </a:p>
          <a:p>
            <a:pPr algn="just" rtl="0"/>
            <a:r>
              <a:rPr lang="en-US" sz="2400" b="1" dirty="0" err="1"/>
              <a:t>Индикације</a:t>
            </a:r>
            <a:r>
              <a:rPr lang="en-US" sz="2400" b="1" dirty="0"/>
              <a:t>:</a:t>
            </a:r>
            <a:r>
              <a:rPr lang="sr-Cyrl-RS" sz="2400" b="1" dirty="0"/>
              <a:t> </a:t>
            </a:r>
            <a:r>
              <a:rPr lang="en-US" sz="2400" dirty="0" err="1"/>
              <a:t>Рак</a:t>
            </a:r>
            <a:r>
              <a:rPr lang="en-US" sz="2400" dirty="0"/>
              <a:t> дојке, лимфом, леукемија.</a:t>
            </a:r>
          </a:p>
          <a:p>
            <a:pPr algn="just" rtl="0"/>
            <a:endParaRPr lang="sr-Cyrl-CS" sz="2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sr-Latn-CS" b="1" dirty="0"/>
              <a:t>Циклофосфамид</a:t>
            </a:r>
            <a:endParaRPr lang="sr-Cyrl-C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17042"/>
            <a:ext cx="8229600" cy="4525962"/>
          </a:xfrm>
        </p:spPr>
        <p:txBody>
          <a:bodyPr/>
          <a:lstStyle/>
          <a:p>
            <a:pPr algn="just" rtl="0"/>
            <a:r>
              <a:rPr lang="sr-Cyrl-RS" sz="2200" b="1" dirty="0"/>
              <a:t>Нежељена дејства</a:t>
            </a:r>
            <a:r>
              <a:rPr lang="sr-Latn-CS" sz="2200" b="1" dirty="0"/>
              <a:t>:</a:t>
            </a:r>
            <a:endParaRPr lang="sr-Latn-CS" sz="2200" dirty="0"/>
          </a:p>
          <a:p>
            <a:pPr lvl="1" algn="just" rtl="0"/>
            <a:r>
              <a:rPr lang="sr-Latn-CS" sz="2200" b="1" dirty="0"/>
              <a:t>мијелосупресија:</a:t>
            </a:r>
            <a:r>
              <a:rPr lang="sr-Cyrl-RS" sz="2200" b="1" dirty="0"/>
              <a:t> </a:t>
            </a:r>
            <a:r>
              <a:rPr lang="sr-Latn-CS" sz="2200" dirty="0"/>
              <a:t>Супресија коштане сржи која доводи до леукопеније, анемије и тромбоцитопеније.</a:t>
            </a:r>
          </a:p>
          <a:p>
            <a:pPr lvl="1" algn="just" rtl="0"/>
            <a:r>
              <a:rPr lang="sr-Latn-CS" sz="2200" b="1" dirty="0"/>
              <a:t>Хеморагични циститис:</a:t>
            </a:r>
            <a:r>
              <a:rPr lang="sr-Cyrl-RS" sz="2200" b="1" dirty="0"/>
              <a:t> </a:t>
            </a:r>
            <a:r>
              <a:rPr lang="sr-Latn-CS" sz="2200" dirty="0"/>
              <a:t>Иритација бешике и крварење због токсичних метаболита.</a:t>
            </a:r>
          </a:p>
          <a:p>
            <a:pPr lvl="1" algn="just" rtl="0"/>
            <a:r>
              <a:rPr lang="sr-Latn-CS" sz="2200" b="1" dirty="0"/>
              <a:t>Гастроинтестинални:</a:t>
            </a:r>
            <a:r>
              <a:rPr lang="sr-Cyrl-RS" sz="2200" b="1" dirty="0"/>
              <a:t> </a:t>
            </a:r>
            <a:r>
              <a:rPr lang="sr-Latn-CS" sz="2200" dirty="0"/>
              <a:t>Мучнина, повраћање и упала слузокоже.</a:t>
            </a:r>
          </a:p>
          <a:p>
            <a:pPr lvl="1" algn="just" rtl="0"/>
            <a:r>
              <a:rPr lang="sr-Latn-CS" sz="2200" b="1" dirty="0"/>
              <a:t>Секундарне малигне болести:</a:t>
            </a:r>
            <a:r>
              <a:rPr lang="sr-Cyrl-RS" sz="2200" b="1" dirty="0"/>
              <a:t> </a:t>
            </a:r>
            <a:r>
              <a:rPr lang="sr-Latn-CS" sz="2200" dirty="0"/>
              <a:t>Повећан ризик од развоја секундарних карцинома, посебно рака бешике.</a:t>
            </a:r>
          </a:p>
          <a:p>
            <a:pPr lvl="1" algn="just" rtl="0"/>
            <a:r>
              <a:rPr lang="sr-Latn-CS" sz="2200" b="1" dirty="0"/>
              <a:t>имуносупресија:</a:t>
            </a:r>
            <a:r>
              <a:rPr lang="sr-Cyrl-RS" sz="2200" b="1" dirty="0"/>
              <a:t> </a:t>
            </a:r>
            <a:r>
              <a:rPr lang="sr-Latn-CS" sz="2200" dirty="0"/>
              <a:t>Повећана осетљивост на инфекције.</a:t>
            </a:r>
          </a:p>
          <a:p>
            <a:pPr algn="just" rtl="0"/>
            <a:endParaRPr lang="sr-Cyrl-C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976</TotalTime>
  <Words>1214</Words>
  <Application>Microsoft Office PowerPoint</Application>
  <PresentationFormat>On-screen Show (4:3)</PresentationFormat>
  <Paragraphs>132</Paragraphs>
  <Slides>24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7" baseType="lpstr">
      <vt:lpstr>Arial</vt:lpstr>
      <vt:lpstr>Calibri</vt:lpstr>
      <vt:lpstr>Default Design</vt:lpstr>
      <vt:lpstr>Хемиотерапија - општа нежељена дејства терапије</vt:lpstr>
      <vt:lpstr>Цисплатина</vt:lpstr>
      <vt:lpstr>Цисплатина</vt:lpstr>
      <vt:lpstr>Цисплатина</vt:lpstr>
      <vt:lpstr>Доксорубицин</vt:lpstr>
      <vt:lpstr>Доксорубицин</vt:lpstr>
      <vt:lpstr>Доксорубицин</vt:lpstr>
      <vt:lpstr>Циклофосфамид</vt:lpstr>
      <vt:lpstr>Циклофосфамид</vt:lpstr>
      <vt:lpstr>Циклофосфамид</vt:lpstr>
      <vt:lpstr>Метотрексат</vt:lpstr>
      <vt:lpstr>Метотрексат</vt:lpstr>
      <vt:lpstr>Метотрексат</vt:lpstr>
      <vt:lpstr>5-флуороурацил (5-ФУ)</vt:lpstr>
      <vt:lpstr>5-флуороурацил (5-ФУ)</vt:lpstr>
      <vt:lpstr>5-флуороурацил (5-ФУ)</vt:lpstr>
      <vt:lpstr>Винкристин</vt:lpstr>
      <vt:lpstr>Винкристин</vt:lpstr>
      <vt:lpstr>Винкристин</vt:lpstr>
      <vt:lpstr>Блеомицин</vt:lpstr>
      <vt:lpstr>Блеомицин</vt:lpstr>
      <vt:lpstr>Блеомицин</vt:lpstr>
      <vt:lpstr>Тамокифен</vt:lpstr>
      <vt:lpstr>Ритуксимаб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Marko</dc:creator>
  <cp:lastModifiedBy>Boki</cp:lastModifiedBy>
  <cp:revision>15</cp:revision>
  <dcterms:created xsi:type="dcterms:W3CDTF">2024-03-14T00:51:07Z</dcterms:created>
  <dcterms:modified xsi:type="dcterms:W3CDTF">2024-06-07T07:43:04Z</dcterms:modified>
</cp:coreProperties>
</file>